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3" r:id="rId2"/>
  </p:sldMasterIdLst>
  <p:notesMasterIdLst>
    <p:notesMasterId r:id="rId43"/>
  </p:notesMasterIdLst>
  <p:handoutMasterIdLst>
    <p:handoutMasterId r:id="rId44"/>
  </p:handoutMasterIdLst>
  <p:sldIdLst>
    <p:sldId id="357" r:id="rId3"/>
    <p:sldId id="358" r:id="rId4"/>
    <p:sldId id="394" r:id="rId5"/>
    <p:sldId id="388" r:id="rId6"/>
    <p:sldId id="389" r:id="rId7"/>
    <p:sldId id="390" r:id="rId8"/>
    <p:sldId id="393" r:id="rId9"/>
    <p:sldId id="395" r:id="rId10"/>
    <p:sldId id="359" r:id="rId11"/>
    <p:sldId id="361" r:id="rId12"/>
    <p:sldId id="362" r:id="rId13"/>
    <p:sldId id="363" r:id="rId14"/>
    <p:sldId id="364" r:id="rId15"/>
    <p:sldId id="396" r:id="rId16"/>
    <p:sldId id="365" r:id="rId17"/>
    <p:sldId id="366" r:id="rId18"/>
    <p:sldId id="367" r:id="rId19"/>
    <p:sldId id="368" r:id="rId20"/>
    <p:sldId id="397" r:id="rId21"/>
    <p:sldId id="373" r:id="rId22"/>
    <p:sldId id="370" r:id="rId23"/>
    <p:sldId id="371" r:id="rId24"/>
    <p:sldId id="372" r:id="rId25"/>
    <p:sldId id="369" r:id="rId26"/>
    <p:sldId id="374" r:id="rId27"/>
    <p:sldId id="375" r:id="rId28"/>
    <p:sldId id="398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99" r:id="rId37"/>
    <p:sldId id="383" r:id="rId38"/>
    <p:sldId id="384" r:id="rId39"/>
    <p:sldId id="385" r:id="rId40"/>
    <p:sldId id="386" r:id="rId41"/>
    <p:sldId id="400" r:id="rId42"/>
  </p:sldIdLst>
  <p:sldSz cx="12192000" cy="6858000"/>
  <p:notesSz cx="6797675" cy="9928225"/>
  <p:defaultTextStyle>
    <a:defPPr>
      <a:defRPr lang="zh-Hant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D9FF"/>
    <a:srgbClr val="CCCCFF"/>
    <a:srgbClr val="DDFFDD"/>
    <a:srgbClr val="FFE5FF"/>
    <a:srgbClr val="E1E1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8" autoAdjust="0"/>
    <p:restoredTop sz="88908" autoAdjust="0"/>
  </p:normalViewPr>
  <p:slideViewPr>
    <p:cSldViewPr>
      <p:cViewPr>
        <p:scale>
          <a:sx n="124" d="100"/>
          <a:sy n="124" d="100"/>
        </p:scale>
        <p:origin x="992" y="480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109" d="100"/>
          <a:sy n="109" d="100"/>
        </p:scale>
        <p:origin x="4400" y="1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091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30091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E3E32E-25DC-4F90-BC71-1204820C214C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620073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Hant" altLang="en-US" noProof="0" dirty="0"/>
              <a:t>按一下以編輯母片</a:t>
            </a:r>
          </a:p>
          <a:p>
            <a:pPr lvl="1"/>
            <a:r>
              <a:rPr lang="zh-Hant" altLang="en-US" noProof="0" dirty="0"/>
              <a:t>第二層</a:t>
            </a:r>
          </a:p>
          <a:p>
            <a:pPr lvl="2"/>
            <a:r>
              <a:rPr lang="zh-Hant" altLang="en-US" noProof="0" dirty="0"/>
              <a:t>第三層</a:t>
            </a:r>
          </a:p>
          <a:p>
            <a:pPr lvl="3"/>
            <a:r>
              <a:rPr lang="zh-Hant" altLang="en-US" noProof="0" dirty="0"/>
              <a:t>第四層</a:t>
            </a:r>
          </a:p>
          <a:p>
            <a:pPr lvl="4"/>
            <a:r>
              <a:rPr lang="zh-Hant" altLang="en-US" noProof="0" dirty="0"/>
              <a:t>第五層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091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Hant" dirty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30091"/>
            <a:ext cx="2945659" cy="49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2" tIns="45711" rIns="91422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805D155-4C6A-4B13-920E-C2B08AFD570F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4121309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554" indent="-228554">
              <a:buAutoNum type="arabicPeriod"/>
            </a:pPr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71902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16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14250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Support: the body of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通常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body paragraph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會滿足以下五個</a:t>
            </a:r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rule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 的其中之一</a:t>
            </a: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17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44799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1. </a:t>
            </a: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Using repetition of key words(N., V.)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2.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Addition: First, furthermore, in addition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Comparison: Likewise, similarly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Contrast: But, however, on the other hand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Conclusion: Finally, to summarize, at last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best location for the link is the beginning of the new paragraph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Pronouns: this, that, those, these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18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53784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1. 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Danger: Likelihood of serious injury, including death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Warning: Potential for minor, moderate, or serious injury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Caution: Potential for damage to equipment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Note: A suggestion or tip on how to carry out a task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Use visual symbols to accompany their different levels of comments</a:t>
            </a:r>
          </a:p>
          <a:p>
            <a:r>
              <a:rPr kumimoji="1" lang="en-US" altLang="zh-TW" dirty="0"/>
              <a:t>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A reasonable amount of repetition may be very effective.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21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565152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There are two techniques used to help readers navigate from one place to another in the manuals</a:t>
            </a:r>
          </a:p>
          <a:p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22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663705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imperative words: should, must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Unable to read, understand and remember clearly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In highly technical writing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Ex: “Book” -&gt; noun, verb, adjective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23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16023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Since the readers might not be able to hold the document with both hands or place it on a table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24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039950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Two aspects of design are particularly important in planning for an update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25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106375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An effective conclusion for a procedure or a manual uses the troubleshooter’s guide.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26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36561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" altLang="zh-TW" dirty="0"/>
              <a:t>accessible </a:t>
            </a:r>
            <a:r>
              <a:rPr lang="zh-TW" altLang="en-US" dirty="0"/>
              <a:t>易理解的</a:t>
            </a: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28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38357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Computer cannot think, cannot write</a:t>
            </a: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woodworking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5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555751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" altLang="zh-TW" dirty="0"/>
              <a:t>The transmittal letter begins with a brief paragraph.</a:t>
            </a:r>
          </a:p>
          <a:p>
            <a:pPr marL="228600" indent="-228600">
              <a:buAutoNum type="arabicPeriod"/>
            </a:pPr>
            <a:r>
              <a:rPr lang="en" altLang="zh-TW" dirty="0"/>
              <a:t>X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Your willingness to answer any questions raised by the report</a:t>
            </a:r>
          </a:p>
          <a:p>
            <a:pPr marL="228600" indent="-228600">
              <a:buAutoNum type="arabicPeriod"/>
            </a:pP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29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447998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3. </a:t>
            </a:r>
            <a:r>
              <a:rPr lang="en" altLang="zh-TW" kern="0" dirty="0"/>
              <a:t>The date of submission of the report is added a few lines below the names of the writer and the principal reader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30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614361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31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547651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kern="0" dirty="0"/>
              <a:t>A summary. The technical person </a:t>
            </a:r>
            <a:r>
              <a:rPr lang="zh-TW" altLang="en-US" kern="0" dirty="0"/>
              <a:t>決定是否要花時間或努力去讀下去</a:t>
            </a:r>
            <a:endParaRPr lang="en" altLang="zh-TW" kern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32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141698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執行摘要</a:t>
            </a: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executive summary focuses less on the technical information.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readers might not have time, the expertise, or the need to read the full document.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33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066254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Today the average report is shorter than it used to be, but it has far more appendices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1.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No need to prove every point to their readers in the body so that the  body of the report is not interrupted by extensive details</a:t>
            </a: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34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143388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36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864437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In the case of proposal writing, “planning” is especially important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If you have an RFP (Request for a proposal),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Once you have decided what your readers really want, determine whether your organization can fulfill those needs. 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If you have concluded that the proposal would have a good chance of success, write a detailed plan for creating the proposal.</a:t>
            </a: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37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727212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first and the most crucial challenge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 It seems simple to meet the readers’ need; however, the writers fail so fundamentally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 Sometimes the writer realize that the proposal won’t meet the readers’ needs but hopes to come closer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38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049189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2. Why (strategy)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Refer to the professional literature, the trade magazines, and your own experience in similar projects to make the case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3.How(tactics)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The more detailed you can be in describing the methods, the more professional you appear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4.Who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Describe the role of each important participant, if the project involves more than one person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5.Where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Are your facilities– labs, equipment …– adequate for the job?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Often these questions are answered in an appendix.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6.When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Gantt charts, horizontal bar charts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39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67719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 graphic software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6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510904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554" indent="-228554">
              <a:buAutoNum type="arabicPeriod"/>
            </a:pPr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70894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legible: </a:t>
            </a:r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字跡易辨讀的 不用擔心自己字跡潦草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endParaRPr kumimoji="1" lang="en-US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r>
              <a:rPr kumimoji="1" lang="zh-TW" altLang="en-US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以更客觀的觀點看，就跟他人的一樣</a:t>
            </a:r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7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69785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Coherence </a:t>
            </a:r>
            <a:r>
              <a:rPr kumimoji="1" lang="zh-TW" altLang="en-US" dirty="0"/>
              <a:t>連貫性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9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219722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3. </a:t>
            </a:r>
          </a:p>
          <a:p>
            <a:r>
              <a:rPr lang="en" altLang="zh-TW" dirty="0"/>
              <a:t>Besides, Questions work well</a:t>
            </a:r>
          </a:p>
          <a:p>
            <a:r>
              <a:rPr lang="en" altLang="zh-TW" dirty="0"/>
              <a:t>for less-knowledgeable readers </a:t>
            </a:r>
          </a:p>
          <a:p>
            <a:r>
              <a:rPr lang="en" altLang="zh-TW" dirty="0"/>
              <a:t>(Ex: What, Why … 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10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41790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11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96739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Background:</a:t>
            </a:r>
          </a:p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Use Appendix to help the reader cross to  another location in the document for a fuller discussion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12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015808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1. For the readers who forget some of the material, especially from the beginning</a:t>
            </a: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3. Help readers understand how to get more information</a:t>
            </a:r>
          </a:p>
          <a:p>
            <a:endParaRPr kumimoji="1" lang="en" altLang="zh-TW" sz="1200" kern="1200" dirty="0">
              <a:solidFill>
                <a:schemeClr val="tx1"/>
              </a:solidFill>
              <a:effectLst/>
              <a:latin typeface="Arial" charset="0"/>
              <a:ea typeface="新細明體" charset="-12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/>
              <a:t>4.</a:t>
            </a:r>
            <a:r>
              <a:rPr kumimoji="1" lang="en" altLang="zh-TW" sz="1200" kern="1200" dirty="0">
                <a:solidFill>
                  <a:schemeClr val="tx1"/>
                </a:solidFill>
                <a:effectLst/>
                <a:latin typeface="Arial" charset="0"/>
                <a:ea typeface="新細明體" charset="-120"/>
                <a:cs typeface="+mn-cs"/>
              </a:rPr>
              <a:t> Conclude with an offer to provide future services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5D155-4C6A-4B13-920E-C2B08AFD570F}" type="slidenum">
              <a:rPr lang="en-US" altLang="zh-Hant" smtClean="0"/>
              <a:pPr>
                <a:defRPr/>
              </a:pPr>
              <a:t>13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7622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tu.edu.tw/chinese/PageB.php" TargetMode="Externa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www.ntu.edu.tw/chinese/PageB.php" TargetMode="Externa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tu_cocotier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7195" r="8000" b="7341"/>
          <a:stretch>
            <a:fillRect/>
          </a:stretch>
        </p:blipFill>
        <p:spPr bwMode="auto">
          <a:xfrm>
            <a:off x="7846486" y="2362200"/>
            <a:ext cx="4345516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 descr="ntu_title01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5845178"/>
            <a:ext cx="31242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2"/>
          <p:cNvSpPr>
            <a:spLocks noChangeArrowheads="1"/>
          </p:cNvSpPr>
          <p:nvPr userDrawn="1"/>
        </p:nvSpPr>
        <p:spPr bwMode="gray">
          <a:xfrm>
            <a:off x="719668" y="3213103"/>
            <a:ext cx="10968567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ant" altLang="en-US" sz="2400">
              <a:latin typeface="Tahoma" pitchFamily="34" charset="0"/>
              <a:ea typeface="新細明體" pitchFamily="18" charset="-120"/>
            </a:endParaRPr>
          </a:p>
        </p:txBody>
      </p:sp>
      <p:grpSp>
        <p:nvGrpSpPr>
          <p:cNvPr id="7" name="Group 8"/>
          <p:cNvGrpSpPr>
            <a:grpSpLocks/>
          </p:cNvGrpSpPr>
          <p:nvPr userDrawn="1"/>
        </p:nvGrpSpPr>
        <p:grpSpPr bwMode="auto">
          <a:xfrm>
            <a:off x="4572000" y="5791203"/>
            <a:ext cx="3456517" cy="771525"/>
            <a:chOff x="2109" y="3067"/>
            <a:chExt cx="1678" cy="499"/>
          </a:xfrm>
        </p:grpSpPr>
        <p:pic>
          <p:nvPicPr>
            <p:cNvPr id="8" name="Picture 9" descr="NTU_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3067"/>
              <a:ext cx="499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 descr="新首頁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" y="3067"/>
              <a:ext cx="113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4572000" y="6400800"/>
            <a:ext cx="294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Hant" sz="1000" dirty="0"/>
              <a:t>The EDA Laboratory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628778"/>
            <a:ext cx="10363200" cy="1470025"/>
          </a:xfrm>
        </p:spPr>
        <p:txBody>
          <a:bodyPr/>
          <a:lstStyle>
            <a:lvl1pPr>
              <a:defRPr b="1">
                <a:ea typeface="標楷體" pitchFamily="65" charset="-120"/>
              </a:defRPr>
            </a:lvl1pPr>
          </a:lstStyle>
          <a:p>
            <a:pPr lvl="0"/>
            <a:r>
              <a:rPr lang="zh-Hant" altLang="en-US" noProof="0" dirty="0"/>
              <a:t>按一下以編輯母片標題樣式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357563"/>
            <a:ext cx="8534400" cy="1752600"/>
          </a:xfrm>
        </p:spPr>
        <p:txBody>
          <a:bodyPr/>
          <a:lstStyle>
            <a:lvl1pPr marL="0" indent="0" algn="ctr">
              <a:buFont typeface="標楷體" pitchFamily="65" charset="-120"/>
              <a:buNone/>
              <a:defRPr>
                <a:ea typeface="標楷體" pitchFamily="65" charset="-120"/>
              </a:defRPr>
            </a:lvl1pPr>
          </a:lstStyle>
          <a:p>
            <a:pPr lvl="0"/>
            <a:r>
              <a:rPr lang="zh-Hant" altLang="en-US" noProof="0"/>
              <a:t>按一下以編輯母片副標題樣式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 algn="r">
              <a:defRPr sz="1200" i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B669535D-99B8-4C4F-9AC5-30555C9A9870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995187020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D24C7-CAA2-4CEB-8048-AB89905A5659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82318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88400" y="152400"/>
            <a:ext cx="2692400" cy="5943600"/>
          </a:xfrm>
        </p:spPr>
        <p:txBody>
          <a:bodyPr vert="eaVert"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1200" y="152400"/>
            <a:ext cx="7874000" cy="5943600"/>
          </a:xfrm>
        </p:spPr>
        <p:txBody>
          <a:bodyPr vert="eaVert"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549217-486A-4FC5-8590-DDD2563FAC22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938817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ntu_cocotier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1" t="7195" r="8000" b="7341"/>
          <a:stretch>
            <a:fillRect/>
          </a:stretch>
        </p:blipFill>
        <p:spPr bwMode="auto">
          <a:xfrm>
            <a:off x="8793876" y="2060847"/>
            <a:ext cx="325913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 descr="ntu_title01"/>
          <p:cNvPicPr>
            <a:picLocks noChangeAspect="1" noChangeArrowheads="1"/>
          </p:cNvPicPr>
          <p:nvPr userDrawn="1"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50" y="5772286"/>
            <a:ext cx="234315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>
            <a:grpSpLocks/>
          </p:cNvGrpSpPr>
          <p:nvPr userDrawn="1"/>
        </p:nvGrpSpPr>
        <p:grpSpPr bwMode="auto">
          <a:xfrm>
            <a:off x="4744566" y="5640659"/>
            <a:ext cx="2592388" cy="771525"/>
            <a:chOff x="2109" y="3067"/>
            <a:chExt cx="1678" cy="499"/>
          </a:xfrm>
        </p:grpSpPr>
        <p:pic>
          <p:nvPicPr>
            <p:cNvPr id="11" name="Picture 9" descr="NTU_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3067"/>
              <a:ext cx="499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新首頁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" y="3067"/>
              <a:ext cx="113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7"/>
          <p:cNvSpPr>
            <a:spLocks noChangeArrowheads="1"/>
          </p:cNvSpPr>
          <p:nvPr userDrawn="1"/>
        </p:nvSpPr>
        <p:spPr bwMode="gray">
          <a:xfrm>
            <a:off x="695400" y="1933575"/>
            <a:ext cx="10968567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Hant" altLang="en-US" sz="240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572000" y="6356350"/>
            <a:ext cx="294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Hant" sz="1200" dirty="0">
                <a:solidFill>
                  <a:srgbClr val="333333"/>
                </a:solidFill>
              </a:rPr>
              <a:t>The EDA Lab</a:t>
            </a:r>
            <a:endParaRPr lang="zh-Hant" altLang="en-US" sz="1200">
              <a:solidFill>
                <a:srgbClr val="333333"/>
              </a:solidFill>
            </a:endParaRPr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65200" y="470172"/>
            <a:ext cx="10160000" cy="1308100"/>
          </a:xfrm>
        </p:spPr>
        <p:txBody>
          <a:bodyPr/>
          <a:lstStyle>
            <a:lvl1pPr>
              <a:defRPr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5635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56350"/>
            <a:ext cx="2540000" cy="457200"/>
          </a:xfr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15AE5F48-10BC-4EDB-A845-4AF634445BF7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64864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Hant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zh-Hant" altLang="en-US" dirty="0"/>
              <a:t>按一下以編輯母片文字樣式</a:t>
            </a:r>
          </a:p>
          <a:p>
            <a:pPr lvl="1"/>
            <a:r>
              <a:rPr lang="zh-Hant" altLang="en-US" dirty="0"/>
              <a:t>第二層</a:t>
            </a:r>
          </a:p>
          <a:p>
            <a:pPr lvl="2"/>
            <a:r>
              <a:rPr lang="zh-Hant" altLang="en-US" dirty="0"/>
              <a:t>第三層</a:t>
            </a:r>
          </a:p>
          <a:p>
            <a:pPr lvl="3"/>
            <a:r>
              <a:rPr lang="zh-Hant" altLang="en-US" dirty="0"/>
              <a:t>第四層</a:t>
            </a:r>
          </a:p>
          <a:p>
            <a:pPr lvl="4"/>
            <a:r>
              <a:rPr lang="zh-Hant" altLang="en-US" dirty="0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5A007831-3536-4435-90C1-461D060F6A03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43151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D7B9BBC5-C619-4432-8292-D3A363891247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602996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11200" y="990600"/>
            <a:ext cx="5283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283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6003D35-8F4D-45C2-B0BB-A4A19C3805FA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558367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407BCF3-18DA-4A71-AD84-415D39962931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756533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60A1F330-0A7C-4949-AD7B-E52243623075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5028035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FBBD3811-0C3B-41F3-B5FB-CBF440E5F62A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5470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F83F189B-CDA3-4A1C-8FFD-38B483FDAE60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9357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Hant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zh-Hant" altLang="en-US" dirty="0"/>
              <a:t>按一下以編輯母片文字樣式</a:t>
            </a:r>
          </a:p>
          <a:p>
            <a:pPr lvl="1"/>
            <a:r>
              <a:rPr lang="zh-Hant" altLang="en-US" dirty="0"/>
              <a:t>第二層</a:t>
            </a:r>
          </a:p>
          <a:p>
            <a:pPr lvl="2"/>
            <a:r>
              <a:rPr lang="zh-Hant" altLang="en-US" dirty="0"/>
              <a:t>第三層</a:t>
            </a:r>
          </a:p>
          <a:p>
            <a:pPr lvl="3"/>
            <a:r>
              <a:rPr lang="zh-Hant" altLang="en-US" dirty="0"/>
              <a:t>第四層</a:t>
            </a:r>
          </a:p>
          <a:p>
            <a:pPr lvl="4"/>
            <a:r>
              <a:rPr lang="zh-Hant" altLang="en-US" dirty="0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D2F5A-77B9-4B8A-9E53-DA43A439DF1A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183176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Hant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3331454-F54E-49AD-998A-C1894E6AC078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586669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BD40C2F-EE28-4471-AACB-81AF42ABBE68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69183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88400" y="152400"/>
            <a:ext cx="2692400" cy="5943600"/>
          </a:xfrm>
        </p:spPr>
        <p:txBody>
          <a:bodyPr vert="eaVert"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711200" y="152400"/>
            <a:ext cx="7874000" cy="5943600"/>
          </a:xfrm>
        </p:spPr>
        <p:txBody>
          <a:bodyPr vert="eaVert"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D5C0F70-3CE8-4E27-95D6-CA01872C1D15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138142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200" y="152400"/>
            <a:ext cx="10668000" cy="685800"/>
          </a:xfrm>
        </p:spPr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11200" y="990600"/>
            <a:ext cx="5283200" cy="5105400"/>
          </a:xfrm>
        </p:spPr>
        <p:txBody>
          <a:bodyPr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990600"/>
            <a:ext cx="5283200" cy="2476500"/>
          </a:xfrm>
        </p:spPr>
        <p:txBody>
          <a:bodyPr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197600" y="3619500"/>
            <a:ext cx="5283200" cy="2476500"/>
          </a:xfrm>
        </p:spPr>
        <p:txBody>
          <a:bodyPr/>
          <a:lstStyle/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E55EE02D-4063-4691-9371-BDFFC343E0A8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2964719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Hant" altLang="en-US"/>
              <a:t>按一下以編輯母片副標題樣式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D53A688D-50DC-43CD-89DC-C1E9F1D2F0A7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47651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B396A-21D2-48EB-BECF-D9F5F663F138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4009949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711200" y="990600"/>
            <a:ext cx="5283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990600"/>
            <a:ext cx="5283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9BEE9-5A74-423D-A522-D0A3EEF2FE39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63039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3BC88-99BD-4C6D-AD4B-DB235EA03011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310823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0678B-80C3-49EF-98EE-8877075EB36F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88101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46171-5519-48EC-A13E-5F47B32F91D1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1783441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Hant" altLang="en-US"/>
              <a:t>按一下以編輯母片文字樣式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48829-B386-4EB8-81E7-387B9CBAFFD9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335386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Hant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Hant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Hant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97E45-56D9-4066-A362-82FBA534CE56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3348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NUL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ntu_title01"/>
          <p:cNvPicPr>
            <a:picLocks noChangeAspect="1" noChangeArrowheads="1"/>
          </p:cNvPicPr>
          <p:nvPr userDrawn="1"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200" y="5845178"/>
            <a:ext cx="31242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1524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ant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90600"/>
            <a:ext cx="1076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Hant"/>
              <a:t>Click to edit Master text styles</a:t>
            </a:r>
          </a:p>
          <a:p>
            <a:pPr lvl="1"/>
            <a:r>
              <a:rPr lang="en-US" altLang="zh-Hant"/>
              <a:t>Second level</a:t>
            </a:r>
          </a:p>
          <a:p>
            <a:pPr lvl="2"/>
            <a:r>
              <a:rPr lang="en-US" altLang="zh-Hant"/>
              <a:t>Third level</a:t>
            </a:r>
          </a:p>
          <a:p>
            <a:pPr lvl="3"/>
            <a:r>
              <a:rPr lang="en-US" altLang="zh-Hant"/>
              <a:t>Fourth level</a:t>
            </a:r>
          </a:p>
          <a:p>
            <a:pPr lvl="4"/>
            <a:r>
              <a:rPr lang="en-US" altLang="zh-Hant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Tahoma" pitchFamily="34" charset="0"/>
              </a:defRPr>
            </a:lvl1pPr>
          </a:lstStyle>
          <a:p>
            <a:pPr>
              <a:defRPr/>
            </a:pPr>
            <a:r>
              <a:rPr lang="en-US" altLang="zh-Hant" dirty="0"/>
              <a:t> GIEE.NTU</a:t>
            </a:r>
            <a:endParaRPr lang="zh-Hant" altLang="zh-Hant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i="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9B33945A-0152-4C70-9B70-7124E1BE976D}" type="slidenum">
              <a:rPr lang="en-US" altLang="zh-Hant"/>
              <a:pPr>
                <a:defRPr/>
              </a:pPr>
              <a:t>‹#›</a:t>
            </a:fld>
            <a:endParaRPr lang="en-US" altLang="zh-Hant" dirty="0"/>
          </a:p>
        </p:txBody>
      </p:sp>
      <p:sp>
        <p:nvSpPr>
          <p:cNvPr id="8204" name="Rectangle 12"/>
          <p:cNvSpPr>
            <a:spLocks noChangeArrowheads="1"/>
          </p:cNvSpPr>
          <p:nvPr userDrawn="1"/>
        </p:nvSpPr>
        <p:spPr bwMode="gray">
          <a:xfrm>
            <a:off x="609602" y="838203"/>
            <a:ext cx="10968567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Hant" altLang="en-US" sz="2400"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4572000" y="6400800"/>
            <a:ext cx="294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Hant" sz="1000" dirty="0"/>
              <a:t>The EDA Laboratory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" charset="0"/>
          <a:ea typeface="新細明體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6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16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Han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Hant" altLang="en-US" dirty="0"/>
              <a:t>按一下以編輯母片標題樣式</a:t>
            </a:r>
          </a:p>
        </p:txBody>
      </p:sp>
      <p:sp>
        <p:nvSpPr>
          <p:cNvPr id="2051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990600"/>
            <a:ext cx="1076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Hant" altLang="en-US"/>
              <a:t>按一下以編輯母片</a:t>
            </a:r>
          </a:p>
          <a:p>
            <a:pPr lvl="1"/>
            <a:r>
              <a:rPr lang="zh-Hant" altLang="en-US"/>
              <a:t>第二層</a:t>
            </a:r>
          </a:p>
          <a:p>
            <a:pPr lvl="2"/>
            <a:r>
              <a:rPr lang="zh-Hant" altLang="en-US"/>
              <a:t>第三層</a:t>
            </a:r>
          </a:p>
          <a:p>
            <a:pPr lvl="3"/>
            <a:r>
              <a:rPr lang="zh-Hant" altLang="en-US"/>
              <a:t>第四層</a:t>
            </a:r>
          </a:p>
          <a:p>
            <a:pPr lvl="4"/>
            <a:r>
              <a:rPr lang="zh-Hant" altLang="en-US"/>
              <a:t>第五層</a:t>
            </a:r>
          </a:p>
        </p:txBody>
      </p:sp>
      <p:sp>
        <p:nvSpPr>
          <p:cNvPr id="645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solidFill>
                  <a:srgbClr val="000000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Hant" dirty="0"/>
              <a:t>GIEE, NTU</a:t>
            </a:r>
            <a:endParaRPr lang="zh-Hant" altLang="zh-Hant"/>
          </a:p>
        </p:txBody>
      </p:sp>
      <p:sp>
        <p:nvSpPr>
          <p:cNvPr id="645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42400" y="63246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000000"/>
                </a:solidFill>
                <a:latin typeface="Tahoma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73523760-953C-4318-8E41-B6EF6B9E498E}" type="slidenum">
              <a:rPr lang="zh-Hant" altLang="en-US"/>
              <a:pPr>
                <a:defRPr/>
              </a:pPr>
              <a:t>‹#›</a:t>
            </a:fld>
            <a:endParaRPr lang="en-US" altLang="zh-Hant" dirty="0"/>
          </a:p>
        </p:txBody>
      </p:sp>
      <p:sp>
        <p:nvSpPr>
          <p:cNvPr id="64532" name="Rectangle 20"/>
          <p:cNvSpPr>
            <a:spLocks noChangeArrowheads="1"/>
          </p:cNvSpPr>
          <p:nvPr userDrawn="1"/>
        </p:nvSpPr>
        <p:spPr bwMode="gray">
          <a:xfrm>
            <a:off x="560916" y="817563"/>
            <a:ext cx="10968567" cy="2857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0C0C0"/>
              </a:gs>
              <a:gs pos="100000">
                <a:schemeClr val="tx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Hant" altLang="en-US" sz="2400">
              <a:solidFill>
                <a:srgbClr val="000000"/>
              </a:solidFill>
              <a:latin typeface="Tahoma" pitchFamily="34" charset="0"/>
              <a:ea typeface="新細明體" pitchFamily="18" charset="-120"/>
            </a:endParaRPr>
          </a:p>
        </p:txBody>
      </p:sp>
      <p:sp>
        <p:nvSpPr>
          <p:cNvPr id="2056" name="Rectangle 21"/>
          <p:cNvSpPr>
            <a:spLocks noChangeArrowheads="1"/>
          </p:cNvSpPr>
          <p:nvPr/>
        </p:nvSpPr>
        <p:spPr bwMode="auto">
          <a:xfrm>
            <a:off x="4572000" y="6356350"/>
            <a:ext cx="294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r>
              <a:rPr lang="en-US" altLang="zh-Hant" sz="1200" dirty="0">
                <a:solidFill>
                  <a:srgbClr val="333333"/>
                </a:solidFill>
              </a:rPr>
              <a:t>The EDA Lab</a:t>
            </a:r>
            <a:endParaRPr lang="zh-Hant" altLang="en-US" sz="1200">
              <a:solidFill>
                <a:srgbClr val="33333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20000"/>
        <a:buFont typeface="標楷體" pitchFamily="65" charset="-120"/>
        <a:buChar char="․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55000"/>
        <a:buFont typeface="Symbol" pitchFamily="18" charset="2"/>
        <a:buChar char="¾"/>
        <a:defRPr kumimoji="1" sz="2000">
          <a:solidFill>
            <a:srgbClr val="00006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50000"/>
        <a:buFont typeface="Wingdings" pitchFamily="2" charset="2"/>
        <a:buChar char="n"/>
        <a:defRPr kumimoji="1" sz="2400">
          <a:solidFill>
            <a:srgbClr val="0033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SzPct val="55000"/>
        <a:buFont typeface="Wingdings" pitchFamily="2" charset="2"/>
        <a:buChar char="n"/>
        <a:defRPr kumimoji="1" sz="2000">
          <a:solidFill>
            <a:srgbClr val="990000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Han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96400" y="6309320"/>
            <a:ext cx="19050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52F945E-D5C1-424F-9578-A49C517127C5}" type="slidenum">
              <a:rPr kumimoji="0" lang="zh-Hant" altLang="en-US" smtClean="0">
                <a:solidFill>
                  <a:srgbClr val="000000"/>
                </a:solidFill>
                <a:latin typeface="Tahoma" pitchFamily="34" charset="0"/>
              </a:rPr>
              <a:pPr eaLnBrk="1" hangingPunct="1"/>
              <a:t>1</a:t>
            </a:fld>
            <a:endParaRPr kumimoji="0" lang="en-US" altLang="zh-Hant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9680" y="194194"/>
            <a:ext cx="10225136" cy="1677987"/>
          </a:xfrm>
        </p:spPr>
        <p:txBody>
          <a:bodyPr/>
          <a:lstStyle/>
          <a:p>
            <a:pPr eaLnBrk="1" hangingPunct="1"/>
            <a:r>
              <a:rPr lang="en-US" altLang="zh-Hant" dirty="0">
                <a:solidFill>
                  <a:srgbClr val="000099"/>
                </a:solidFill>
              </a:rPr>
              <a:t>Writing in The Technical Fields (Ch.4~6 &amp; Ch.14~16)</a:t>
            </a:r>
            <a:endParaRPr lang="zh-Hant" altLang="en-US" dirty="0">
              <a:solidFill>
                <a:srgbClr val="000099"/>
              </a:solidFill>
            </a:endParaRP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2156048" y="1376216"/>
            <a:ext cx="7772400" cy="186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/>
            <a:endParaRPr lang="en-US" altLang="zh-Hant" sz="2000" dirty="0"/>
          </a:p>
          <a:p>
            <a:pPr algn="ctr"/>
            <a:r>
              <a:rPr lang="en-US" altLang="zh-Hant" sz="2000" b="1" dirty="0">
                <a:solidFill>
                  <a:srgbClr val="000099"/>
                </a:solidFill>
              </a:rPr>
              <a:t>2020-08-03</a:t>
            </a:r>
          </a:p>
          <a:p>
            <a:pPr algn="ctr"/>
            <a:r>
              <a:rPr lang="en-US" altLang="zh-Hant" sz="2000" b="1" dirty="0">
                <a:solidFill>
                  <a:srgbClr val="000099"/>
                </a:solidFill>
              </a:rPr>
              <a:t>Presenter: </a:t>
            </a:r>
            <a:r>
              <a:rPr lang="en-US" altLang="zh-TW" sz="2000" b="1" dirty="0">
                <a:solidFill>
                  <a:srgbClr val="000099"/>
                </a:solidFill>
              </a:rPr>
              <a:t>Cheng-Yuan Wang</a:t>
            </a:r>
            <a:endParaRPr lang="zh-Hant" altLang="en-US" sz="2000" b="1" i="1" dirty="0">
              <a:solidFill>
                <a:srgbClr val="000099"/>
              </a:solidFill>
            </a:endParaRP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664619" y="3929363"/>
            <a:ext cx="68580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  <a:buClr>
                <a:srgbClr val="000000"/>
              </a:buClr>
              <a:buSzPct val="120000"/>
              <a:buFont typeface="標楷體" pitchFamily="65" charset="-120"/>
              <a:buNone/>
            </a:pPr>
            <a:r>
              <a:rPr lang="en-US" altLang="zh-Hant" sz="2000" b="1" dirty="0">
                <a:solidFill>
                  <a:srgbClr val="993300"/>
                </a:solidFill>
              </a:rPr>
              <a:t>The Electronic Design Automation Laboratory</a:t>
            </a:r>
          </a:p>
          <a:p>
            <a:pPr algn="ctr">
              <a:spcBef>
                <a:spcPct val="20000"/>
              </a:spcBef>
              <a:buClr>
                <a:srgbClr val="000000"/>
              </a:buClr>
              <a:buSzPct val="120000"/>
              <a:buFont typeface="標楷體" pitchFamily="65" charset="-120"/>
              <a:buNone/>
            </a:pPr>
            <a:r>
              <a:rPr lang="en-US" altLang="zh-Hant" sz="2000" b="1" dirty="0">
                <a:solidFill>
                  <a:srgbClr val="993300"/>
                </a:solidFill>
              </a:rPr>
              <a:t>Graduate Institute of Electronics Engineering</a:t>
            </a:r>
          </a:p>
          <a:p>
            <a:pPr algn="ctr">
              <a:spcBef>
                <a:spcPct val="20000"/>
              </a:spcBef>
              <a:buClr>
                <a:srgbClr val="000000"/>
              </a:buClr>
              <a:buSzPct val="120000"/>
              <a:buFont typeface="標楷體" pitchFamily="65" charset="-120"/>
              <a:buNone/>
            </a:pPr>
            <a:r>
              <a:rPr lang="en-US" altLang="zh-Hant" sz="2000" b="1" dirty="0">
                <a:solidFill>
                  <a:srgbClr val="993300"/>
                </a:solidFill>
              </a:rPr>
              <a:t>National Taiwan University</a:t>
            </a:r>
          </a:p>
          <a:p>
            <a:pPr algn="ctr">
              <a:spcBef>
                <a:spcPct val="20000"/>
              </a:spcBef>
              <a:buClr>
                <a:srgbClr val="000000"/>
              </a:buClr>
              <a:buSzPct val="120000"/>
              <a:buFont typeface="標楷體" pitchFamily="65" charset="-120"/>
              <a:buNone/>
            </a:pPr>
            <a:r>
              <a:rPr lang="en-US" altLang="zh-Hant" sz="2000" b="1" dirty="0">
                <a:solidFill>
                  <a:srgbClr val="993300"/>
                </a:solidFill>
              </a:rPr>
              <a:t>Taipei 106, Taiwan</a:t>
            </a:r>
          </a:p>
        </p:txBody>
      </p:sp>
      <p:sp>
        <p:nvSpPr>
          <p:cNvPr id="17417" name="Rectangle 41"/>
          <p:cNvSpPr>
            <a:spLocks noChangeArrowheads="1"/>
          </p:cNvSpPr>
          <p:nvPr/>
        </p:nvSpPr>
        <p:spPr bwMode="auto">
          <a:xfrm>
            <a:off x="2025650" y="2060578"/>
            <a:ext cx="81359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altLang="zh-Hant" sz="2400" dirty="0"/>
          </a:p>
        </p:txBody>
      </p:sp>
      <p:sp>
        <p:nvSpPr>
          <p:cNvPr id="13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609600" y="6356350"/>
            <a:ext cx="2540000" cy="457200"/>
          </a:xfrm>
        </p:spPr>
        <p:txBody>
          <a:bodyPr/>
          <a:lstStyle/>
          <a:p>
            <a:pPr>
              <a:defRPr/>
            </a:pPr>
            <a:r>
              <a:rPr lang="en-US" altLang="zh-Hant" dirty="0"/>
              <a:t>GIEE, NTU</a:t>
            </a:r>
            <a:endParaRPr lang="zh-Hant" altLang="zh-Hant" dirty="0"/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2025650" y="2053948"/>
            <a:ext cx="81359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altLang="zh-Hant" sz="2400" dirty="0"/>
          </a:p>
        </p:txBody>
      </p:sp>
    </p:spTree>
    <p:extLst>
      <p:ext uri="{BB962C8B-B14F-4D97-AF65-F5344CB8AC3E}">
        <p14:creationId xmlns:p14="http://schemas.microsoft.com/office/powerpoint/2010/main" val="207336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1502296"/>
          </a:xfrm>
        </p:spPr>
        <p:txBody>
          <a:bodyPr/>
          <a:lstStyle/>
          <a:p>
            <a:r>
              <a:rPr lang="en" altLang="zh-TW" dirty="0"/>
              <a:t>Write sufficiently precise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-US" altLang="zh-TW" dirty="0"/>
              <a:t> </a:t>
            </a:r>
            <a:r>
              <a:rPr lang="en" altLang="zh-TW" dirty="0"/>
              <a:t>Imprecise : Enhancing Production</a:t>
            </a:r>
          </a:p>
          <a:p>
            <a:pPr marL="457200" lvl="1" indent="0">
              <a:buNone/>
            </a:pPr>
            <a:r>
              <a:rPr lang="en-US" altLang="zh-TW" dirty="0"/>
              <a:t>    </a:t>
            </a:r>
            <a:r>
              <a:rPr lang="en" altLang="zh-TW" dirty="0"/>
              <a:t>Precise     : Three Techniques for Enhancing Production in the Zuma Copper Mine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10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DB851BE-5947-BE47-ADC2-BBCF4D2E3CF3}"/>
              </a:ext>
            </a:extLst>
          </p:cNvPr>
          <p:cNvSpPr txBox="1">
            <a:spLocks/>
          </p:cNvSpPr>
          <p:nvPr/>
        </p:nvSpPr>
        <p:spPr bwMode="auto">
          <a:xfrm>
            <a:off x="711200" y="2420888"/>
            <a:ext cx="11793512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Avoid the noun strings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Unclear : Shipboard Corrosion-Prevention Techniques Task Force Meeting Minutes</a:t>
            </a:r>
          </a:p>
          <a:p>
            <a:pPr marL="457200" lvl="1" indent="0">
              <a:buNone/>
            </a:pPr>
            <a:r>
              <a:rPr lang="en-US" altLang="zh-TW" kern="0" dirty="0"/>
              <a:t>    </a:t>
            </a:r>
            <a:r>
              <a:rPr lang="en" altLang="zh-TW" kern="0" dirty="0"/>
              <a:t>Clear     : Meeting Minutes for the Task Force on Shipboard Corrosion-Prevention Techniques</a:t>
            </a:r>
          </a:p>
          <a:p>
            <a:pPr marL="457200" lvl="1" indent="0">
              <a:buNone/>
            </a:pPr>
            <a:endParaRPr lang="en" altLang="zh-TW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A204536-C128-CB4C-B477-633296F4A5B4}"/>
              </a:ext>
            </a:extLst>
          </p:cNvPr>
          <p:cNvSpPr txBox="1">
            <a:spLocks/>
          </p:cNvSpPr>
          <p:nvPr/>
        </p:nvSpPr>
        <p:spPr bwMode="auto">
          <a:xfrm>
            <a:off x="711200" y="3808884"/>
            <a:ext cx="10769600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Using “How to” form is effective for instructions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b="1" kern="0" dirty="0"/>
              <a:t>How to </a:t>
            </a:r>
            <a:r>
              <a:rPr lang="en" altLang="zh-TW" kern="0" dirty="0"/>
              <a:t>Attach the Optional Paper Tray to the Printer</a:t>
            </a:r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    </a:t>
            </a:r>
            <a:endParaRPr lang="en" altLang="zh-TW" kern="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81B8F65-8C9E-E448-9632-A2A1CA89E760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br>
              <a:rPr lang="en" altLang="zh-TW" dirty="0"/>
            </a:br>
            <a:r>
              <a:rPr lang="en" altLang="zh-TW" dirty="0"/>
              <a:t>Write Informative Titles and Headings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0008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F5AA81-BE82-9A44-8F99-FD418CD22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926232"/>
          </a:xfrm>
        </p:spPr>
        <p:txBody>
          <a:bodyPr/>
          <a:lstStyle/>
          <a:p>
            <a:r>
              <a:rPr lang="en" altLang="zh-TW" dirty="0"/>
              <a:t>Use vertical lists enables readers to concentrate better on the information</a:t>
            </a:r>
          </a:p>
          <a:p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46649B-ABAD-3E41-8C1A-989497C6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9D5D4C-9992-D542-9E8F-0F704D86D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11</a:t>
            </a:fld>
            <a:endParaRPr lang="en-US" altLang="zh-Hant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DE7F95-072C-534A-AB98-A2F55DB5D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88140"/>
            <a:ext cx="5664200" cy="167399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904CB8D-30A2-5E42-BED1-245A72382BAF}"/>
              </a:ext>
            </a:extLst>
          </p:cNvPr>
          <p:cNvSpPr txBox="1">
            <a:spLocks/>
          </p:cNvSpPr>
          <p:nvPr/>
        </p:nvSpPr>
        <p:spPr bwMode="auto">
          <a:xfrm>
            <a:off x="766986" y="3861048"/>
            <a:ext cx="10769600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Bullets are more often appropriate than numbers in vertical lists. 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Numbers are often used in sequencing or priority</a:t>
            </a:r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    </a:t>
            </a:r>
            <a:endParaRPr lang="en" altLang="zh-TW" kern="0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9218512F-E8BB-DB4A-906F-4C6384117C9B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Use Lists to Communicate Parallel Information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58768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1502296"/>
          </a:xfrm>
        </p:spPr>
        <p:txBody>
          <a:bodyPr/>
          <a:lstStyle/>
          <a:p>
            <a:r>
              <a:rPr lang="en" altLang="zh-TW" dirty="0"/>
              <a:t>What is the purpose of the discussion?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-US" altLang="zh-TW" dirty="0"/>
              <a:t> </a:t>
            </a:r>
            <a:r>
              <a:rPr lang="en" altLang="zh-TW" dirty="0"/>
              <a:t>Readers need to know what you intend to do in discussion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 dirty="0"/>
              <a:t>GIEE, NTU</a:t>
            </a:r>
            <a:endParaRPr lang="zh-Hant" altLang="zh-Hant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12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DB851BE-5947-BE47-ADC2-BBCF4D2E3CF3}"/>
              </a:ext>
            </a:extLst>
          </p:cNvPr>
          <p:cNvSpPr txBox="1">
            <a:spLocks/>
          </p:cNvSpPr>
          <p:nvPr/>
        </p:nvSpPr>
        <p:spPr bwMode="auto">
          <a:xfrm>
            <a:off x="711200" y="1991157"/>
            <a:ext cx="11793512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What is the background of the subject?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The background is the information readers need to understand the discussion</a:t>
            </a:r>
          </a:p>
          <a:p>
            <a:pPr marL="457200" lvl="1" indent="0">
              <a:buNone/>
            </a:pPr>
            <a:endParaRPr lang="en" altLang="zh-TW" kern="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A56175F-7C19-0441-81B0-FB4A4C4FE605}"/>
              </a:ext>
            </a:extLst>
          </p:cNvPr>
          <p:cNvSpPr txBox="1">
            <a:spLocks/>
          </p:cNvSpPr>
          <p:nvPr/>
        </p:nvSpPr>
        <p:spPr bwMode="auto">
          <a:xfrm>
            <a:off x="711200" y="3005251"/>
            <a:ext cx="11793512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What is the scope of the discussion?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The scope of a discussion is its territory: what is included and what is excluded</a:t>
            </a:r>
          </a:p>
          <a:p>
            <a:pPr marL="457200" lvl="1" indent="0">
              <a:buNone/>
            </a:pPr>
            <a:endParaRPr lang="en" altLang="zh-TW" kern="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7D47331-05CD-E243-ABF7-355A18D6AB4D}"/>
              </a:ext>
            </a:extLst>
          </p:cNvPr>
          <p:cNvSpPr txBox="1">
            <a:spLocks/>
          </p:cNvSpPr>
          <p:nvPr/>
        </p:nvSpPr>
        <p:spPr bwMode="auto">
          <a:xfrm>
            <a:off x="711200" y="4005808"/>
            <a:ext cx="11793512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What is the organization of the discussion?</a:t>
            </a:r>
          </a:p>
          <a:p>
            <a:pPr marL="0" indent="0">
              <a:buNone/>
            </a:pPr>
            <a:endParaRPr lang="en" altLang="zh-TW" dirty="0"/>
          </a:p>
          <a:p>
            <a:r>
              <a:rPr lang="en" altLang="zh-TW" dirty="0"/>
              <a:t>What are the key terms that will be used in the discussion?</a:t>
            </a:r>
          </a:p>
          <a:p>
            <a:endParaRPr lang="en" altLang="zh-TW" dirty="0"/>
          </a:p>
          <a:p>
            <a:pPr marL="457200" lvl="1" indent="0">
              <a:buNone/>
            </a:pPr>
            <a:endParaRPr lang="en" altLang="zh-TW" kern="0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34BA3D89-8234-B441-95FB-373E8A2AD3AE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Use Introductions to Forecast Discussion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93107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1502296"/>
          </a:xfrm>
        </p:spPr>
        <p:txBody>
          <a:bodyPr/>
          <a:lstStyle/>
          <a:p>
            <a:r>
              <a:rPr lang="en" altLang="zh-TW" dirty="0"/>
              <a:t>What are the main points established in the document?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-US" altLang="zh-TW" dirty="0"/>
              <a:t> </a:t>
            </a:r>
            <a:r>
              <a:rPr lang="en" altLang="zh-TW" dirty="0"/>
              <a:t>Summarize the important ideas in a paragraph for the readers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13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DB851BE-5947-BE47-ADC2-BBCF4D2E3CF3}"/>
              </a:ext>
            </a:extLst>
          </p:cNvPr>
          <p:cNvSpPr txBox="1">
            <a:spLocks/>
          </p:cNvSpPr>
          <p:nvPr/>
        </p:nvSpPr>
        <p:spPr bwMode="auto">
          <a:xfrm>
            <a:off x="711200" y="1991494"/>
            <a:ext cx="11793512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What should be done next?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Future work</a:t>
            </a:r>
          </a:p>
          <a:p>
            <a:pPr marL="457200" lvl="1" indent="0">
              <a:buNone/>
            </a:pPr>
            <a:endParaRPr lang="en" altLang="zh-TW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A204536-C128-CB4C-B477-633296F4A5B4}"/>
              </a:ext>
            </a:extLst>
          </p:cNvPr>
          <p:cNvSpPr txBox="1">
            <a:spLocks/>
          </p:cNvSpPr>
          <p:nvPr/>
        </p:nvSpPr>
        <p:spPr bwMode="auto">
          <a:xfrm>
            <a:off x="711200" y="3036664"/>
            <a:ext cx="10769600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How can the reader find out more information?</a:t>
            </a:r>
          </a:p>
          <a:p>
            <a:pPr marL="0" indent="0">
              <a:buNone/>
            </a:pPr>
            <a:endParaRPr lang="en" altLang="zh-TW" dirty="0"/>
          </a:p>
          <a:p>
            <a:r>
              <a:rPr lang="en" altLang="zh-TW" dirty="0"/>
              <a:t>How can we help you in the future?</a:t>
            </a:r>
          </a:p>
          <a:p>
            <a:endParaRPr lang="en" altLang="zh-TW" dirty="0"/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    </a:t>
            </a:r>
            <a:endParaRPr lang="en" altLang="zh-TW" kern="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10C45F18-BBEF-BF45-9BE7-72EB5A74A755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Use Conclusions to Complete Discussions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2683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14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4   : Using the Computer to Improve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5   : Improving the Coherence of Your Writing</a:t>
            </a:r>
          </a:p>
          <a:p>
            <a:r>
              <a:rPr lang="en" altLang="zh-TW" kern="0" dirty="0"/>
              <a:t>Chapter 6   : Writing Better Paragraph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14 : Procedures and Manuals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15 : Formal Elements of Reports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73949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51" y="111074"/>
            <a:ext cx="10668000" cy="685800"/>
          </a:xfrm>
        </p:spPr>
        <p:txBody>
          <a:bodyPr/>
          <a:lstStyle/>
          <a:p>
            <a:r>
              <a:rPr lang="en" altLang="zh-TW" dirty="0"/>
              <a:t>Chapter 6: Writing Better Paragraphs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Goal : An effective paragraph helps the readers make the transition from one sentence to the next.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-US" altLang="zh-TW" dirty="0"/>
              <a:t> </a:t>
            </a:r>
            <a:r>
              <a:rPr lang="en" altLang="zh-TW" dirty="0"/>
              <a:t>Begin with a Clear Topic Sentence</a:t>
            </a:r>
          </a:p>
          <a:p>
            <a:pPr marL="457200" lvl="1" indent="0">
              <a:buNone/>
            </a:pPr>
            <a:r>
              <a:rPr lang="en-US" altLang="zh-TW" dirty="0"/>
              <a:t>–  </a:t>
            </a:r>
            <a:r>
              <a:rPr lang="en" altLang="zh-TW" dirty="0"/>
              <a:t>Support the Topic Sentence Logically</a:t>
            </a:r>
          </a:p>
          <a:p>
            <a:pPr marL="457200" lvl="1" indent="0">
              <a:buNone/>
            </a:pPr>
            <a:r>
              <a:rPr kumimoji="1" lang="en-US" altLang="zh-TW" dirty="0"/>
              <a:t>–  </a:t>
            </a:r>
            <a:r>
              <a:rPr lang="en" altLang="zh-TW" dirty="0"/>
              <a:t>Emphasize the Coherence of the Paragraph</a:t>
            </a:r>
          </a:p>
          <a:p>
            <a:pPr marL="457200" lvl="1" indent="0">
              <a:buNone/>
            </a:pPr>
            <a:r>
              <a:rPr kumimoji="1" lang="en-US" altLang="zh-TW" dirty="0"/>
              <a:t>–  </a:t>
            </a:r>
            <a:r>
              <a:rPr lang="en" altLang="zh-TW" dirty="0"/>
              <a:t>Keep Paragraphs to a Manageable Length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15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331533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1502296"/>
          </a:xfrm>
        </p:spPr>
        <p:txBody>
          <a:bodyPr/>
          <a:lstStyle/>
          <a:p>
            <a:r>
              <a:rPr lang="en" altLang="zh-TW" dirty="0"/>
              <a:t>“</a:t>
            </a:r>
            <a:r>
              <a:rPr lang="en" altLang="zh-TW" dirty="0">
                <a:solidFill>
                  <a:srgbClr val="C00000"/>
                </a:solidFill>
              </a:rPr>
              <a:t>Topic Sentence</a:t>
            </a:r>
            <a:r>
              <a:rPr lang="en" altLang="zh-TW" dirty="0"/>
              <a:t>” is the major idea of a paragraph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-US" altLang="zh-TW" dirty="0"/>
              <a:t> </a:t>
            </a:r>
            <a:r>
              <a:rPr lang="en" altLang="zh-TW" dirty="0"/>
              <a:t>States explicitly or forecasts the main idea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16</a:t>
            </a:fld>
            <a:endParaRPr lang="en-US" altLang="zh-Hant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7D5D5D-623E-9E4B-B6EF-0DA0FD825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441064"/>
            <a:ext cx="6745487" cy="2646871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D9ECB80D-2374-CE41-B619-85166A698CD7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Begin with a Clear Topic Sentence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456428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1577488" cy="3230488"/>
          </a:xfrm>
        </p:spPr>
        <p:txBody>
          <a:bodyPr/>
          <a:lstStyle/>
          <a:p>
            <a:r>
              <a:rPr lang="en" altLang="zh-TW" dirty="0"/>
              <a:t>Make the topic sentence clear and convincing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Define a key term or idea included in the topic sentence</a:t>
            </a:r>
          </a:p>
          <a:p>
            <a:pPr marL="457200" lvl="1" indent="0">
              <a:buNone/>
            </a:pPr>
            <a:r>
              <a:rPr lang="en" altLang="zh-TW" dirty="0"/>
              <a:t>– Provide examples or illustrations of the situation described in the topic sentence</a:t>
            </a:r>
          </a:p>
          <a:p>
            <a:pPr marL="457200" lvl="1" indent="0">
              <a:buNone/>
            </a:pPr>
            <a:r>
              <a:rPr lang="en" altLang="zh-TW" dirty="0"/>
              <a:t>– Identify factors that led to the situation described in the topic sentence</a:t>
            </a:r>
          </a:p>
          <a:p>
            <a:pPr marL="457200" lvl="1" indent="0">
              <a:buNone/>
            </a:pPr>
            <a:r>
              <a:rPr lang="en" altLang="zh-TW" dirty="0"/>
              <a:t>– Define implications of the situation described in the topic sentence</a:t>
            </a:r>
          </a:p>
          <a:p>
            <a:pPr marL="457200" lvl="1" indent="0">
              <a:buNone/>
            </a:pPr>
            <a:r>
              <a:rPr lang="en" altLang="zh-TW" dirty="0"/>
              <a:t>– Defend the assertion made in the topic sentence</a:t>
            </a:r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lang="en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17</a:t>
            </a:fld>
            <a:endParaRPr lang="en-US" altLang="zh-Hant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AE13C7E5-EBCF-A747-9E24-1767A0000462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Support the Topic Sentence Logically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94713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78509"/>
            <a:ext cx="10668000" cy="685800"/>
          </a:xfrm>
        </p:spPr>
        <p:txBody>
          <a:bodyPr/>
          <a:lstStyle/>
          <a:p>
            <a:r>
              <a:rPr lang="en" altLang="zh-TW" dirty="0"/>
              <a:t>Emphasize the Coherence of the Paragraph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1142256"/>
          </a:xfrm>
        </p:spPr>
        <p:txBody>
          <a:bodyPr/>
          <a:lstStyle/>
          <a:p>
            <a:r>
              <a:rPr lang="en" altLang="zh-TW" dirty="0"/>
              <a:t>Use your key terms consistently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kumimoji="1" lang="en" altLang="zh-TW" dirty="0"/>
              <a:t>H</a:t>
            </a:r>
            <a:r>
              <a:rPr lang="en" altLang="zh-TW" dirty="0"/>
              <a:t>elp readers follow your train of thought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18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648BEC4-F033-F744-8E76-4A072F167F5C}"/>
              </a:ext>
            </a:extLst>
          </p:cNvPr>
          <p:cNvSpPr txBox="1">
            <a:spLocks/>
          </p:cNvSpPr>
          <p:nvPr/>
        </p:nvSpPr>
        <p:spPr bwMode="auto">
          <a:xfrm>
            <a:off x="711200" y="1916832"/>
            <a:ext cx="11145440" cy="114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Use transitional words and phrases pointing out the direction a thought is following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Help readers concentrate you’re saying </a:t>
            </a:r>
            <a:r>
              <a:rPr lang="en" altLang="zh-TW" dirty="0"/>
              <a:t>without having to worry about where you’re going</a:t>
            </a:r>
          </a:p>
          <a:p>
            <a:pPr marL="457200" lvl="1" indent="0"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32627D7-CA16-9A43-9D01-B7C907C81D29}"/>
              </a:ext>
            </a:extLst>
          </p:cNvPr>
          <p:cNvSpPr txBox="1">
            <a:spLocks/>
          </p:cNvSpPr>
          <p:nvPr/>
        </p:nvSpPr>
        <p:spPr bwMode="auto">
          <a:xfrm>
            <a:off x="712269" y="3284984"/>
            <a:ext cx="1114544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Use demonstrative pronouns sometimes serve as </a:t>
            </a:r>
            <a:r>
              <a:rPr lang="en" altLang="zh-TW" kern="0" dirty="0">
                <a:solidFill>
                  <a:srgbClr val="C00000"/>
                </a:solidFill>
              </a:rPr>
              <a:t>adjectives</a:t>
            </a:r>
            <a:r>
              <a:rPr lang="en" altLang="zh-TW" kern="0" dirty="0"/>
              <a:t> modifying a noun rather than stand alone as pronouns.</a:t>
            </a:r>
          </a:p>
          <a:p>
            <a:pPr marL="457200" lvl="1" indent="0">
              <a:buNone/>
            </a:pPr>
            <a:r>
              <a:rPr lang="en-US" altLang="zh-TW" kern="0" dirty="0"/>
              <a:t>–  New research techniques are being developed … </a:t>
            </a:r>
            <a:r>
              <a:rPr lang="en-US" altLang="zh-TW" b="1" kern="0" dirty="0"/>
              <a:t>These</a:t>
            </a:r>
            <a:r>
              <a:rPr lang="en-US" altLang="zh-TW" kern="0" dirty="0"/>
              <a:t> are the subject of a new search </a:t>
            </a:r>
          </a:p>
          <a:p>
            <a:pPr marL="457200" lvl="1" indent="0">
              <a:buNone/>
            </a:pPr>
            <a:r>
              <a:rPr lang="en-US" altLang="zh-TW" kern="0" dirty="0">
                <a:sym typeface="Wingdings" pitchFamily="2" charset="2"/>
              </a:rPr>
              <a:t>    These  These techniques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251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19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4   : Using the Computer to Improve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5   : Improving the Coherence of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6   : Writing Better Paragraph</a:t>
            </a:r>
          </a:p>
          <a:p>
            <a:r>
              <a:rPr lang="en" altLang="zh-TW" kern="0" dirty="0"/>
              <a:t>Chapter 14 : Procedures and Manuals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15 : Formal Elements of Reports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70596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Chapter 4   : Using the Computer to Improve Your Writing</a:t>
            </a:r>
          </a:p>
          <a:p>
            <a:r>
              <a:rPr lang="en" altLang="zh-TW" kern="0" dirty="0"/>
              <a:t>Chapter 5   : Improving the Coherence of Your Writing</a:t>
            </a:r>
          </a:p>
          <a:p>
            <a:r>
              <a:rPr lang="en" altLang="zh-TW" kern="0" dirty="0"/>
              <a:t>Chapter 6   : Writing Better Paragraph</a:t>
            </a:r>
          </a:p>
          <a:p>
            <a:r>
              <a:rPr lang="en" altLang="zh-TW" kern="0" dirty="0"/>
              <a:t>Chapter 14 : Procedures and Manuals</a:t>
            </a:r>
          </a:p>
          <a:p>
            <a:r>
              <a:rPr lang="en" altLang="zh-TW" kern="0" dirty="0"/>
              <a:t>Chapter 15 : Formal Elements of Reports</a:t>
            </a:r>
          </a:p>
          <a:p>
            <a:r>
              <a:rPr lang="en" altLang="zh-TW" kern="0" dirty="0"/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55943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Chapter 14: Procedures and Manuals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/>
              <a:t>Goal : A “Procedure” is a brief description of how to carry out a task. A “Manual” is like a long procedure in that usually it describes how to carry out tasks.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Emphasize Safety</a:t>
            </a:r>
          </a:p>
          <a:p>
            <a:pPr marL="457200" lvl="1" indent="0">
              <a:buNone/>
            </a:pPr>
            <a:r>
              <a:rPr lang="en-US" altLang="zh-TW" dirty="0"/>
              <a:t>– </a:t>
            </a:r>
            <a:r>
              <a:rPr lang="en" altLang="zh-TW" dirty="0"/>
              <a:t>Orient the Reader</a:t>
            </a:r>
          </a:p>
          <a:p>
            <a:pPr marL="457200" lvl="1" indent="0">
              <a:buNone/>
            </a:pPr>
            <a:r>
              <a:rPr lang="en" altLang="zh-TW" dirty="0"/>
              <a:t>– Write Clear Instructions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Design the Document for Easy Use In the Field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Anticipate the Need for Updates</a:t>
            </a:r>
          </a:p>
          <a:p>
            <a:pPr marL="457200" lvl="1" indent="0">
              <a:buNone/>
            </a:pPr>
            <a:r>
              <a:rPr lang="en" altLang="zh-TW" dirty="0"/>
              <a:t>– Include Troubleshooting Tips</a:t>
            </a:r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20</a:t>
            </a:fld>
            <a:endParaRPr lang="en-US" altLang="zh-Hant" dirty="0"/>
          </a:p>
        </p:txBody>
      </p:sp>
    </p:spTree>
    <p:extLst>
      <p:ext uri="{BB962C8B-B14F-4D97-AF65-F5344CB8AC3E}">
        <p14:creationId xmlns:p14="http://schemas.microsoft.com/office/powerpoint/2010/main" val="50089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Emphasize Safety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21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7415B1D-DC76-C547-9750-E25751F0A8E9}"/>
              </a:ext>
            </a:extLst>
          </p:cNvPr>
          <p:cNvSpPr txBox="1">
            <a:spLocks/>
          </p:cNvSpPr>
          <p:nvPr/>
        </p:nvSpPr>
        <p:spPr bwMode="auto">
          <a:xfrm>
            <a:off x="711200" y="1124744"/>
            <a:ext cx="1076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Write the Safety Information</a:t>
            </a:r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– Danger, Warning, Caution, Note</a:t>
            </a: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83CFF444-F9F7-AA4B-B342-DBCEFFE0D048}"/>
              </a:ext>
            </a:extLst>
          </p:cNvPr>
          <p:cNvSpPr txBox="1">
            <a:spLocks/>
          </p:cNvSpPr>
          <p:nvPr/>
        </p:nvSpPr>
        <p:spPr bwMode="auto">
          <a:xfrm>
            <a:off x="709673" y="2060848"/>
            <a:ext cx="1076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Create a Design for the Safety Information</a:t>
            </a:r>
          </a:p>
          <a:p>
            <a:pPr marL="457200" lvl="1" indent="0">
              <a:buNone/>
            </a:pPr>
            <a:r>
              <a:rPr lang="en-US" altLang="zh-TW" kern="0" dirty="0"/>
              <a:t>– The more critical the safety comment, the larger and more emphatic it should be.</a:t>
            </a:r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EE7B877-3BFB-2643-B7AE-A13E206A749D}"/>
              </a:ext>
            </a:extLst>
          </p:cNvPr>
          <p:cNvSpPr txBox="1">
            <a:spLocks/>
          </p:cNvSpPr>
          <p:nvPr/>
        </p:nvSpPr>
        <p:spPr bwMode="auto">
          <a:xfrm>
            <a:off x="711277" y="2960948"/>
            <a:ext cx="107696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Place the Safety Information in Appropriate Locations</a:t>
            </a:r>
          </a:p>
          <a:p>
            <a:pPr marL="457200" lvl="1" indent="0">
              <a:buNone/>
            </a:pPr>
            <a:r>
              <a:rPr lang="en-US" altLang="zh-TW" kern="0" dirty="0"/>
              <a:t>– Put safety information whether you think the reader is likely to see it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337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00" y="76200"/>
            <a:ext cx="10668000" cy="685800"/>
          </a:xfrm>
        </p:spPr>
        <p:txBody>
          <a:bodyPr/>
          <a:lstStyle/>
          <a:p>
            <a:r>
              <a:rPr lang="en" altLang="zh-TW" dirty="0"/>
              <a:t>Orient the Reader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926232"/>
          </a:xfrm>
        </p:spPr>
        <p:txBody>
          <a:bodyPr/>
          <a:lstStyle/>
          <a:p>
            <a:r>
              <a:rPr lang="en" altLang="zh-TW" dirty="0"/>
              <a:t>Cross Referencing</a:t>
            </a:r>
          </a:p>
          <a:p>
            <a:pPr marL="457200" lvl="1" indent="0">
              <a:buNone/>
            </a:pPr>
            <a:r>
              <a:rPr kumimoji="1" lang="en-US" altLang="zh-TW" dirty="0"/>
              <a:t>– R</a:t>
            </a:r>
            <a:r>
              <a:rPr kumimoji="1" lang="en" altLang="zh-TW" dirty="0" err="1"/>
              <a:t>emind</a:t>
            </a:r>
            <a:r>
              <a:rPr lang="en" altLang="zh-TW" dirty="0"/>
              <a:t> the readers of how to get back to the information they need </a:t>
            </a:r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22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B2458868-7E70-1C46-A4A7-98D90E29E61C}"/>
              </a:ext>
            </a:extLst>
          </p:cNvPr>
          <p:cNvSpPr txBox="1">
            <a:spLocks/>
          </p:cNvSpPr>
          <p:nvPr/>
        </p:nvSpPr>
        <p:spPr bwMode="auto">
          <a:xfrm>
            <a:off x="715818" y="1916832"/>
            <a:ext cx="10769600" cy="9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Visual Patterns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2292F7-2EF3-3A49-8BBC-0BD5D4E3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453252"/>
            <a:ext cx="4742551" cy="390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0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Write Clear Instructions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926232"/>
          </a:xfrm>
        </p:spPr>
        <p:txBody>
          <a:bodyPr/>
          <a:lstStyle/>
          <a:p>
            <a:r>
              <a:rPr lang="en" altLang="zh-TW" dirty="0"/>
              <a:t>Use the Imperative Mood</a:t>
            </a:r>
          </a:p>
          <a:p>
            <a:pPr marL="457200" lvl="1" indent="0">
              <a:buNone/>
            </a:pPr>
            <a:r>
              <a:rPr lang="en-US" altLang="zh-TW" dirty="0"/>
              <a:t>– The imperative is clearer and shorter than the indicative mood</a:t>
            </a:r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23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DF4E3C8-9871-4B41-8D11-44158D894411}"/>
              </a:ext>
            </a:extLst>
          </p:cNvPr>
          <p:cNvSpPr txBox="1">
            <a:spLocks/>
          </p:cNvSpPr>
          <p:nvPr/>
        </p:nvSpPr>
        <p:spPr bwMode="auto">
          <a:xfrm>
            <a:off x="715500" y="1916832"/>
            <a:ext cx="10769600" cy="9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Put an Appropriate Amount of Information in Each Step</a:t>
            </a:r>
          </a:p>
          <a:p>
            <a:pPr marL="457200" lvl="1" indent="0">
              <a:buNone/>
            </a:pPr>
            <a:r>
              <a:rPr lang="en-US" altLang="zh-TW" kern="0" dirty="0"/>
              <a:t>– Don’t overload an individual step with too much information</a:t>
            </a:r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6FF58ED-0FDC-3248-A6CF-F0AE04E42F1D}"/>
              </a:ext>
            </a:extLst>
          </p:cNvPr>
          <p:cNvSpPr txBox="1">
            <a:spLocks/>
          </p:cNvSpPr>
          <p:nvPr/>
        </p:nvSpPr>
        <p:spPr bwMode="auto">
          <a:xfrm>
            <a:off x="706900" y="2811173"/>
            <a:ext cx="10769600" cy="9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Don’t Remove the Articles</a:t>
            </a:r>
          </a:p>
          <a:p>
            <a:pPr marL="457200" lvl="1" indent="0">
              <a:buNone/>
            </a:pPr>
            <a:r>
              <a:rPr lang="en-US" altLang="zh-TW" kern="0" dirty="0"/>
              <a:t>– Sometimes we cannot tell without the correct and careful use of an article</a:t>
            </a: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E2F97E5F-077E-5F4B-A5E8-2E54497A28CC}"/>
              </a:ext>
            </a:extLst>
          </p:cNvPr>
          <p:cNvSpPr txBox="1">
            <a:spLocks/>
          </p:cNvSpPr>
          <p:nvPr/>
        </p:nvSpPr>
        <p:spPr bwMode="auto">
          <a:xfrm>
            <a:off x="715500" y="3725185"/>
            <a:ext cx="10769600" cy="92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Don’t Remove the Pronouns</a:t>
            </a:r>
          </a:p>
          <a:p>
            <a:pPr marL="457200" lvl="1" indent="0">
              <a:buNone/>
            </a:pPr>
            <a:r>
              <a:rPr lang="en-US" altLang="zh-TW" kern="0" dirty="0"/>
              <a:t>– Clearly explaining reduces the chance of confusion and make the writing easier to read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54898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Design the Document for Easy Use In the Field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854224"/>
          </a:xfrm>
        </p:spPr>
        <p:txBody>
          <a:bodyPr/>
          <a:lstStyle/>
          <a:p>
            <a:r>
              <a:rPr lang="en" altLang="zh-TW" dirty="0"/>
              <a:t>Size of the document</a:t>
            </a:r>
          </a:p>
          <a:p>
            <a:pPr marL="457200" lvl="1" indent="0">
              <a:buNone/>
            </a:pPr>
            <a:endParaRPr lang="en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24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09673" y="2404630"/>
            <a:ext cx="10769600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Type of binding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L</a:t>
            </a:r>
            <a:r>
              <a:rPr lang="en" altLang="zh-TW" dirty="0"/>
              <a:t>oose-leaf notebooks</a:t>
            </a:r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11172D1-8ED6-424F-9DAF-DA6668EFDCA9}"/>
              </a:ext>
            </a:extLst>
          </p:cNvPr>
          <p:cNvSpPr txBox="1">
            <a:spLocks/>
          </p:cNvSpPr>
          <p:nvPr/>
        </p:nvSpPr>
        <p:spPr bwMode="auto">
          <a:xfrm>
            <a:off x="711200" y="1646312"/>
            <a:ext cx="10769600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Type of paper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18A16EB-AC1E-C447-ACEE-E77446E33295}"/>
              </a:ext>
            </a:extLst>
          </p:cNvPr>
          <p:cNvSpPr txBox="1">
            <a:spLocks/>
          </p:cNvSpPr>
          <p:nvPr/>
        </p:nvSpPr>
        <p:spPr bwMode="auto">
          <a:xfrm>
            <a:off x="709673" y="3599147"/>
            <a:ext cx="10769600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Design of the pages</a:t>
            </a:r>
          </a:p>
          <a:p>
            <a:endParaRPr lang="en" altLang="zh-TW" kern="0" dirty="0"/>
          </a:p>
          <a:p>
            <a:r>
              <a:rPr lang="en" altLang="zh-TW" dirty="0"/>
              <a:t>Size of the type</a:t>
            </a:r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73106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Anticipate the Need for Updates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25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Binding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Choose </a:t>
            </a:r>
            <a:r>
              <a:rPr lang="en" altLang="zh-TW" kern="0" dirty="0">
                <a:solidFill>
                  <a:srgbClr val="C00000"/>
                </a:solidFill>
              </a:rPr>
              <a:t>loose-leaf binding</a:t>
            </a:r>
            <a:r>
              <a:rPr lang="en" altLang="zh-TW" kern="0" dirty="0"/>
              <a:t>, if </a:t>
            </a:r>
            <a:r>
              <a:rPr lang="en" altLang="zh-TW" dirty="0"/>
              <a:t>you anticipate revising a long document</a:t>
            </a:r>
          </a:p>
          <a:p>
            <a:pPr marL="457200" lvl="1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836FD25B-2863-ED47-B928-21F315BA7121}"/>
              </a:ext>
            </a:extLst>
          </p:cNvPr>
          <p:cNvSpPr txBox="1">
            <a:spLocks/>
          </p:cNvSpPr>
          <p:nvPr/>
        </p:nvSpPr>
        <p:spPr bwMode="auto">
          <a:xfrm>
            <a:off x="711200" y="2116596"/>
            <a:ext cx="11289456" cy="11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Pagination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Make document updating easier to add a page without having to renumber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54718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Include Troubleshooting Tips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26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Use the troubleshooter’s guide</a:t>
            </a:r>
          </a:p>
          <a:p>
            <a:pPr marL="457200" lvl="1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521A68-44C8-C048-A3A3-5082D327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628800"/>
            <a:ext cx="3969946" cy="45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23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27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4   : Using the Computer to Improve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5   : Improving the Coherence of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6   : Writing Better Paragraph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14 : Procedures and Manuals</a:t>
            </a:r>
          </a:p>
          <a:p>
            <a:r>
              <a:rPr lang="en" altLang="zh-TW" kern="0" dirty="0"/>
              <a:t>Chapter 15 : Formal Elements of Reports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834187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1001424" cy="3734544"/>
          </a:xfrm>
        </p:spPr>
        <p:txBody>
          <a:bodyPr/>
          <a:lstStyle/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28</a:t>
            </a:fld>
            <a:endParaRPr lang="en-US" altLang="zh-Hant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82AC705-099F-8F4A-89EF-31B4AB06890B}"/>
              </a:ext>
            </a:extLst>
          </p:cNvPr>
          <p:cNvSpPr txBox="1">
            <a:spLocks/>
          </p:cNvSpPr>
          <p:nvPr/>
        </p:nvSpPr>
        <p:spPr bwMode="auto">
          <a:xfrm>
            <a:off x="711200" y="990600"/>
            <a:ext cx="10769600" cy="373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Goal : Formal elements(</a:t>
            </a:r>
            <a:r>
              <a:rPr lang="en" altLang="zh-TW" kern="0" dirty="0">
                <a:solidFill>
                  <a:srgbClr val="C00000"/>
                </a:solidFill>
              </a:rPr>
              <a:t>tables of contents</a:t>
            </a:r>
            <a:r>
              <a:rPr lang="en" altLang="zh-TW" kern="0" dirty="0"/>
              <a:t>, </a:t>
            </a:r>
            <a:r>
              <a:rPr lang="en" altLang="zh-TW" kern="0" dirty="0">
                <a:solidFill>
                  <a:srgbClr val="C00000"/>
                </a:solidFill>
              </a:rPr>
              <a:t>executive summaries</a:t>
            </a:r>
            <a:r>
              <a:rPr lang="en" altLang="zh-TW" kern="0" dirty="0"/>
              <a:t>, </a:t>
            </a:r>
            <a:r>
              <a:rPr lang="en" altLang="zh-TW" kern="0" dirty="0">
                <a:solidFill>
                  <a:srgbClr val="C00000"/>
                </a:solidFill>
              </a:rPr>
              <a:t>abstracts</a:t>
            </a:r>
            <a:r>
              <a:rPr lang="en" altLang="zh-TW" kern="0" dirty="0"/>
              <a:t>) help readers make your document accessible and communicate with your readers.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Transmittal Letter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Title page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Table of Contents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Abstract</a:t>
            </a:r>
          </a:p>
          <a:p>
            <a:pPr marL="457200" lvl="1" indent="0">
              <a:buNone/>
            </a:pPr>
            <a:r>
              <a:rPr lang="en-US" altLang="zh-TW" kern="0" dirty="0"/>
              <a:t>– Executive Summary</a:t>
            </a:r>
          </a:p>
          <a:p>
            <a:pPr marL="457200" lvl="1" indent="0">
              <a:buNone/>
            </a:pPr>
            <a:r>
              <a:rPr lang="en-US" altLang="zh-TW" kern="0" dirty="0"/>
              <a:t>– Appendices</a:t>
            </a:r>
          </a:p>
          <a:p>
            <a:pPr marL="457200" lvl="1" indent="0">
              <a:buNone/>
            </a:pPr>
            <a:endParaRPr lang="zh-TW" altLang="en-US" kern="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C1D2F61D-653B-704A-9CC5-ABC98D84FF7E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Chapter 15: Formal Elements of Reports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7765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1001424" cy="3302496"/>
          </a:xfrm>
        </p:spPr>
        <p:txBody>
          <a:bodyPr/>
          <a:lstStyle/>
          <a:p>
            <a:r>
              <a:rPr lang="en" altLang="zh-TW" dirty="0"/>
              <a:t>The transmittal letter defines the subject of the report and indicates that the report is enclosed</a:t>
            </a:r>
          </a:p>
          <a:p>
            <a:pPr marL="0" indent="0">
              <a:buNone/>
            </a:pPr>
            <a:endParaRPr lang="en" altLang="zh-TW" dirty="0"/>
          </a:p>
          <a:p>
            <a:r>
              <a:rPr lang="en" altLang="zh-TW" dirty="0"/>
              <a:t>The body of the letter represents the</a:t>
            </a:r>
            <a:r>
              <a:rPr lang="en" altLang="zh-TW" dirty="0">
                <a:solidFill>
                  <a:srgbClr val="C00000"/>
                </a:solidFill>
              </a:rPr>
              <a:t> problem </a:t>
            </a:r>
            <a:r>
              <a:rPr lang="en" altLang="zh-TW" dirty="0"/>
              <a:t>or </a:t>
            </a:r>
            <a:r>
              <a:rPr lang="en" altLang="zh-TW" dirty="0">
                <a:solidFill>
                  <a:srgbClr val="C00000"/>
                </a:solidFill>
              </a:rPr>
              <a:t>opportunity</a:t>
            </a:r>
            <a:r>
              <a:rPr lang="en" altLang="zh-TW" dirty="0"/>
              <a:t> and </a:t>
            </a:r>
            <a:r>
              <a:rPr lang="en" altLang="zh-TW" dirty="0">
                <a:solidFill>
                  <a:srgbClr val="C00000"/>
                </a:solidFill>
              </a:rPr>
              <a:t>the major findings</a:t>
            </a:r>
            <a:endParaRPr lang="en" altLang="zh-TW" dirty="0"/>
          </a:p>
          <a:p>
            <a:endParaRPr lang="en" altLang="zh-TW" dirty="0"/>
          </a:p>
          <a:p>
            <a:r>
              <a:rPr lang="en" altLang="zh-TW" dirty="0"/>
              <a:t>The final paragraph is </a:t>
            </a:r>
            <a:r>
              <a:rPr lang="en" altLang="zh-TW" dirty="0">
                <a:solidFill>
                  <a:srgbClr val="C00000"/>
                </a:solidFill>
              </a:rPr>
              <a:t>a courteous statement</a:t>
            </a:r>
          </a:p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29</a:t>
            </a:fld>
            <a:endParaRPr lang="en-US" altLang="zh-Hant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56C6A2A8-5B1D-4B44-A763-CDA8442D7544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Transmittal Letter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1737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Chapter 4   : Using the Computer to Improve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5   : Improving the Coherence of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6   : Writing Better Paragraph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14 : Procedures and Manuals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15 : Formal Elements of Reports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3902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Title Page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30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Title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Make clear the subject and purpose of the report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836FD25B-2863-ED47-B928-21F315BA7121}"/>
              </a:ext>
            </a:extLst>
          </p:cNvPr>
          <p:cNvSpPr txBox="1">
            <a:spLocks/>
          </p:cNvSpPr>
          <p:nvPr/>
        </p:nvSpPr>
        <p:spPr bwMode="auto">
          <a:xfrm>
            <a:off x="711200" y="2116596"/>
            <a:ext cx="11289456" cy="11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Names of the writer and the principal reader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C</a:t>
            </a:r>
            <a:r>
              <a:rPr lang="en" altLang="zh-TW" dirty="0"/>
              <a:t>ommonly written about two-thirds of the way down the page in smaller type than the title</a:t>
            </a:r>
          </a:p>
          <a:p>
            <a:pPr marL="457200" lvl="1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908E3C9-C354-A54D-99FF-89537E4EBBD8}"/>
              </a:ext>
            </a:extLst>
          </p:cNvPr>
          <p:cNvSpPr txBox="1">
            <a:spLocks/>
          </p:cNvSpPr>
          <p:nvPr/>
        </p:nvSpPr>
        <p:spPr bwMode="auto">
          <a:xfrm>
            <a:off x="711200" y="3249172"/>
            <a:ext cx="11289456" cy="11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Date</a:t>
            </a:r>
          </a:p>
          <a:p>
            <a:pPr marL="457200" lvl="1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98633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Table of Contents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31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rgbClr val="C00000"/>
                </a:solidFill>
              </a:rPr>
              <a:t>Headings</a:t>
            </a:r>
            <a:r>
              <a:rPr lang="en" altLang="zh-TW" kern="0" dirty="0"/>
              <a:t> and </a:t>
            </a:r>
            <a:r>
              <a:rPr lang="en" altLang="zh-TW" kern="0" dirty="0">
                <a:solidFill>
                  <a:srgbClr val="C00000"/>
                </a:solidFill>
              </a:rPr>
              <a:t>sub-headings</a:t>
            </a:r>
            <a:r>
              <a:rPr lang="en" altLang="zh-TW" kern="0" dirty="0"/>
              <a:t> enables the readers find what they’re looking for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D45591-8157-5D44-8230-47C1F3308B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1"/>
          <a:stretch/>
        </p:blipFill>
        <p:spPr>
          <a:xfrm>
            <a:off x="733008" y="2197696"/>
            <a:ext cx="5040561" cy="26449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7F5FF8-1820-BD41-A856-C9A1773EB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" r="2197"/>
          <a:stretch/>
        </p:blipFill>
        <p:spPr>
          <a:xfrm>
            <a:off x="6744072" y="1671941"/>
            <a:ext cx="4215432" cy="49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Abstract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32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Descriptive</a:t>
            </a:r>
          </a:p>
          <a:p>
            <a:pPr marL="457200" lvl="1" indent="0">
              <a:buNone/>
            </a:pPr>
            <a:r>
              <a:rPr lang="en-US" altLang="zh-TW" kern="0" dirty="0"/>
              <a:t>–</a:t>
            </a:r>
            <a:r>
              <a:rPr lang="zh-TW" altLang="en-US" kern="0" dirty="0"/>
              <a:t> </a:t>
            </a:r>
            <a:r>
              <a:rPr lang="en-US" altLang="zh-TW" kern="0" dirty="0"/>
              <a:t>Sometimes</a:t>
            </a:r>
            <a:r>
              <a:rPr lang="en" altLang="zh-TW" kern="0" dirty="0"/>
              <a:t> called </a:t>
            </a:r>
            <a:r>
              <a:rPr lang="en" altLang="zh-TW" kern="0" dirty="0">
                <a:solidFill>
                  <a:srgbClr val="C00000"/>
                </a:solidFill>
              </a:rPr>
              <a:t>topical</a:t>
            </a:r>
            <a:r>
              <a:rPr lang="en" altLang="zh-TW" kern="0" dirty="0"/>
              <a:t>,</a:t>
            </a:r>
            <a:r>
              <a:rPr lang="en" altLang="zh-TW" kern="0" dirty="0">
                <a:solidFill>
                  <a:srgbClr val="C00000"/>
                </a:solidFill>
              </a:rPr>
              <a:t> indicative </a:t>
            </a:r>
            <a:r>
              <a:rPr lang="en" altLang="zh-TW" kern="0" dirty="0"/>
              <a:t>or </a:t>
            </a:r>
            <a:r>
              <a:rPr lang="en" altLang="zh-TW" kern="0" dirty="0">
                <a:solidFill>
                  <a:srgbClr val="C00000"/>
                </a:solidFill>
              </a:rPr>
              <a:t>table-of-contents abstract</a:t>
            </a:r>
            <a:r>
              <a:rPr lang="en" altLang="zh-TW" kern="0" dirty="0"/>
              <a:t> </a:t>
            </a:r>
          </a:p>
          <a:p>
            <a:pPr marL="457200" lvl="1" indent="0">
              <a:buNone/>
            </a:pPr>
            <a:r>
              <a:rPr lang="en" altLang="zh-TW" kern="0" dirty="0"/>
              <a:t>– What is the scope of the report?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D429DD-9DF2-024E-A2D7-275201C647CE}"/>
              </a:ext>
            </a:extLst>
          </p:cNvPr>
          <p:cNvSpPr txBox="1">
            <a:spLocks/>
          </p:cNvSpPr>
          <p:nvPr/>
        </p:nvSpPr>
        <p:spPr bwMode="auto">
          <a:xfrm>
            <a:off x="709673" y="2564904"/>
            <a:ext cx="11289456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Informative</a:t>
            </a:r>
          </a:p>
          <a:p>
            <a:pPr marL="457200" lvl="1" indent="0">
              <a:buNone/>
            </a:pPr>
            <a:r>
              <a:rPr lang="en-US" altLang="zh-TW" kern="0" dirty="0"/>
              <a:t>–</a:t>
            </a:r>
            <a:r>
              <a:rPr lang="zh-TW" altLang="en-US" kern="0" dirty="0"/>
              <a:t> </a:t>
            </a:r>
            <a:r>
              <a:rPr lang="en-US" altLang="zh-TW" kern="0" dirty="0"/>
              <a:t>Summarizes the important information in the report, emphasizing the results, conclusions and recommendations</a:t>
            </a:r>
            <a:endParaRPr lang="en" altLang="zh-TW" kern="0" dirty="0"/>
          </a:p>
          <a:p>
            <a:pPr marL="457200" lvl="1" indent="0">
              <a:buNone/>
            </a:pPr>
            <a:r>
              <a:rPr lang="en" altLang="zh-TW" kern="0" dirty="0"/>
              <a:t>– What are the important points made in the report?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84049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Executive Summary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33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Purpose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A substitute for the report itself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836FD25B-2863-ED47-B928-21F315BA7121}"/>
              </a:ext>
            </a:extLst>
          </p:cNvPr>
          <p:cNvSpPr txBox="1">
            <a:spLocks/>
          </p:cNvSpPr>
          <p:nvPr/>
        </p:nvSpPr>
        <p:spPr bwMode="auto">
          <a:xfrm>
            <a:off x="711200" y="2116596"/>
            <a:ext cx="11289456" cy="11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Content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Avoid technical vocabulary and concepts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96257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Appendices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34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85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Writer are much more selective</a:t>
            </a:r>
          </a:p>
          <a:p>
            <a:pPr marL="457200" lvl="1" indent="0">
              <a:buNone/>
            </a:pPr>
            <a:r>
              <a:rPr lang="en-US" altLang="zh-TW" kern="0" dirty="0"/>
              <a:t>– Ex: </a:t>
            </a:r>
            <a:r>
              <a:rPr lang="en" altLang="zh-TW" kern="0" dirty="0"/>
              <a:t>Appendix 3, page 18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88226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35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4   : Using the Computer to Improve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5   : Improving the Coherence of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6   : Writing Better Paragraph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14 : Procedures and Manuals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15 : Formal Elements of Reports</a:t>
            </a:r>
          </a:p>
          <a:p>
            <a:r>
              <a:rPr lang="en" altLang="zh-TW" kern="0" dirty="0"/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44958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1001424" cy="2244824"/>
          </a:xfrm>
        </p:spPr>
        <p:txBody>
          <a:bodyPr/>
          <a:lstStyle/>
          <a:p>
            <a:pPr marL="457200" lvl="1" indent="0">
              <a:buNone/>
            </a:pPr>
            <a:endParaRPr lang="en-US" altLang="zh-TW" dirty="0"/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36</a:t>
            </a:fld>
            <a:endParaRPr lang="en-US" altLang="zh-Hant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B82AC705-099F-8F4A-89EF-31B4AB06890B}"/>
              </a:ext>
            </a:extLst>
          </p:cNvPr>
          <p:cNvSpPr txBox="1">
            <a:spLocks/>
          </p:cNvSpPr>
          <p:nvPr/>
        </p:nvSpPr>
        <p:spPr bwMode="auto">
          <a:xfrm>
            <a:off x="711200" y="990600"/>
            <a:ext cx="10769600" cy="265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Goal : A proposal, an offer to perform a task, helps you receive time and resources to carry out the project.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Plan Before You Start Writing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Show that You Understand the Readers’ Need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kern="0" dirty="0"/>
              <a:t>Propose a Clear, Specific Technical Plan for the Project</a:t>
            </a:r>
          </a:p>
          <a:p>
            <a:pPr marL="457200" lvl="1" indent="0">
              <a:buNone/>
            </a:pPr>
            <a:endParaRPr lang="zh-TW" altLang="en-US" kern="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DFB0CF6-6C43-B34F-8572-F9D375E4D083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Chapter 16: Proposals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322266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Plan Before You Start Writing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37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Analyze the readers</a:t>
            </a:r>
          </a:p>
          <a:p>
            <a:pPr marL="457200" lvl="1" indent="0">
              <a:buNone/>
            </a:pPr>
            <a:r>
              <a:rPr lang="en-US" altLang="zh-TW" kern="0" dirty="0"/>
              <a:t>– What do the issuers say they want, and what can you infer they want?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dirty="0"/>
              <a:t>What are their priorities among all the characteristics they list?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dirty="0"/>
              <a:t>How will they evaluate the proposal?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04E2F8F-5C75-A746-B9D9-69AD5964E859}"/>
              </a:ext>
            </a:extLst>
          </p:cNvPr>
          <p:cNvSpPr txBox="1">
            <a:spLocks/>
          </p:cNvSpPr>
          <p:nvPr/>
        </p:nvSpPr>
        <p:spPr bwMode="auto">
          <a:xfrm>
            <a:off x="711200" y="2865512"/>
            <a:ext cx="112894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Analyze your resources</a:t>
            </a:r>
          </a:p>
          <a:p>
            <a:pPr marL="457200" lvl="1" indent="0">
              <a:buNone/>
            </a:pPr>
            <a:r>
              <a:rPr lang="en-US" altLang="zh-TW" kern="0" dirty="0"/>
              <a:t>– What resources (personnel, equipment, management plans … ) will you need to acquire or create?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dirty="0"/>
              <a:t>How much time &amp; money will you need to put together a good proposal?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F2F4C43-B312-7E48-BECD-1968BABB09BB}"/>
              </a:ext>
            </a:extLst>
          </p:cNvPr>
          <p:cNvSpPr txBox="1">
            <a:spLocks/>
          </p:cNvSpPr>
          <p:nvPr/>
        </p:nvSpPr>
        <p:spPr bwMode="auto">
          <a:xfrm>
            <a:off x="711200" y="4545629"/>
            <a:ext cx="112894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Create a plan for writing the proposal</a:t>
            </a:r>
          </a:p>
          <a:p>
            <a:pPr marL="457200" lvl="1" indent="0">
              <a:buNone/>
            </a:pPr>
            <a:r>
              <a:rPr lang="en-US" altLang="zh-TW" kern="0" dirty="0"/>
              <a:t>– Who should do what task?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dirty="0"/>
              <a:t>What will the different people need to carry out their tasks?</a:t>
            </a:r>
          </a:p>
          <a:p>
            <a:pPr marL="457200" lvl="1" indent="0">
              <a:buNone/>
            </a:pPr>
            <a:r>
              <a:rPr lang="en-US" altLang="zh-TW" kern="0" dirty="0"/>
              <a:t>– When must the task be completed?</a:t>
            </a:r>
          </a:p>
          <a:p>
            <a:pPr marL="457200" lvl="1" indent="0"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23528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3" y="76200"/>
            <a:ext cx="10668000" cy="685800"/>
          </a:xfrm>
        </p:spPr>
        <p:txBody>
          <a:bodyPr/>
          <a:lstStyle/>
          <a:p>
            <a:r>
              <a:rPr lang="en" altLang="zh-TW" dirty="0"/>
              <a:t>Show that You Understand the Readers’ Need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38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There is no need to waste time repeating those the readers already understand</a:t>
            </a:r>
          </a:p>
          <a:p>
            <a:endParaRPr lang="en" altLang="zh-TW" kern="0" dirty="0"/>
          </a:p>
          <a:p>
            <a:r>
              <a:rPr lang="en" altLang="zh-TW" dirty="0"/>
              <a:t>Cannot figure out the readers’ needs</a:t>
            </a:r>
          </a:p>
          <a:p>
            <a:endParaRPr lang="en" altLang="zh-TW" i="1" kern="0" dirty="0"/>
          </a:p>
          <a:p>
            <a:r>
              <a:rPr lang="en" altLang="zh-TW" dirty="0"/>
              <a:t>The writer really doesn’t know how to respond to the readers’ needs</a:t>
            </a:r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835855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72" y="76200"/>
            <a:ext cx="10930944" cy="685800"/>
          </a:xfrm>
        </p:spPr>
        <p:txBody>
          <a:bodyPr/>
          <a:lstStyle/>
          <a:p>
            <a:r>
              <a:rPr lang="en" altLang="zh-TW" sz="2800" dirty="0"/>
              <a:t>Propose a Clear, Specific Technical Plan for the Project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39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What</a:t>
            </a:r>
          </a:p>
          <a:p>
            <a:pPr marL="457200" lvl="1" indent="0">
              <a:buNone/>
            </a:pPr>
            <a:r>
              <a:rPr lang="en-US" altLang="zh-TW" kern="0" dirty="0"/>
              <a:t>– What precisely are you going to provide?</a:t>
            </a:r>
          </a:p>
          <a:p>
            <a:pPr marL="457200" lvl="1" indent="0">
              <a:buNone/>
            </a:pPr>
            <a:r>
              <a:rPr lang="en-US" altLang="zh-TW" kern="0" dirty="0"/>
              <a:t>– </a:t>
            </a:r>
            <a:r>
              <a:rPr lang="en" altLang="zh-TW" dirty="0"/>
              <a:t>What will be its scope? Purpose? Organization? Length?</a:t>
            </a:r>
          </a:p>
          <a:p>
            <a:pPr marL="457200" lvl="1" indent="0">
              <a:buNone/>
            </a:pPr>
            <a:endParaRPr lang="en-US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E00A74BA-2BFC-844E-BE3E-28CD5534A7E0}"/>
              </a:ext>
            </a:extLst>
          </p:cNvPr>
          <p:cNvSpPr txBox="1">
            <a:spLocks/>
          </p:cNvSpPr>
          <p:nvPr/>
        </p:nvSpPr>
        <p:spPr bwMode="auto">
          <a:xfrm>
            <a:off x="707771" y="2183283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Why</a:t>
            </a:r>
          </a:p>
          <a:p>
            <a:pPr marL="457200" lvl="1" indent="0">
              <a:buNone/>
            </a:pPr>
            <a:r>
              <a:rPr lang="en-US" altLang="zh-TW" kern="0" dirty="0"/>
              <a:t>– Why do you want to do this project this way?</a:t>
            </a:r>
          </a:p>
          <a:p>
            <a:pPr marL="457200" lvl="1" indent="0">
              <a:buNone/>
            </a:pPr>
            <a:endParaRPr lang="en-US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759FAC-9A90-3B44-A557-18681F7331D7}"/>
              </a:ext>
            </a:extLst>
          </p:cNvPr>
          <p:cNvSpPr txBox="1">
            <a:spLocks/>
          </p:cNvSpPr>
          <p:nvPr/>
        </p:nvSpPr>
        <p:spPr bwMode="auto">
          <a:xfrm>
            <a:off x="707771" y="2973026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How</a:t>
            </a:r>
          </a:p>
          <a:p>
            <a:pPr marL="457200" lvl="1" indent="0">
              <a:buNone/>
            </a:pPr>
            <a:r>
              <a:rPr lang="en-US" altLang="zh-TW" kern="0" dirty="0"/>
              <a:t>– What will be your methods for carrying out the project?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0D376FE-B543-3A4B-9994-AA108523721E}"/>
              </a:ext>
            </a:extLst>
          </p:cNvPr>
          <p:cNvSpPr txBox="1">
            <a:spLocks/>
          </p:cNvSpPr>
          <p:nvPr/>
        </p:nvSpPr>
        <p:spPr bwMode="auto">
          <a:xfrm>
            <a:off x="707771" y="3751984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Who</a:t>
            </a:r>
          </a:p>
          <a:p>
            <a:pPr marL="457200" lvl="1" indent="0">
              <a:buNone/>
            </a:pPr>
            <a:r>
              <a:rPr lang="en-US" altLang="zh-TW" kern="0" dirty="0"/>
              <a:t>– Who will be performing the work?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F30B362E-5B71-AD46-B77D-6892EAD283B4}"/>
              </a:ext>
            </a:extLst>
          </p:cNvPr>
          <p:cNvSpPr txBox="1">
            <a:spLocks/>
          </p:cNvSpPr>
          <p:nvPr/>
        </p:nvSpPr>
        <p:spPr bwMode="auto">
          <a:xfrm>
            <a:off x="707771" y="4575429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Where</a:t>
            </a:r>
          </a:p>
          <a:p>
            <a:pPr marL="457200" lvl="1" indent="0">
              <a:buNone/>
            </a:pPr>
            <a:r>
              <a:rPr lang="en-US" altLang="zh-TW" kern="0" dirty="0"/>
              <a:t>– Where you perform the tasks that make up the project?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6E18E79E-DE07-7745-A14B-BE14BD800562}"/>
              </a:ext>
            </a:extLst>
          </p:cNvPr>
          <p:cNvSpPr txBox="1">
            <a:spLocks/>
          </p:cNvSpPr>
          <p:nvPr/>
        </p:nvSpPr>
        <p:spPr bwMode="auto">
          <a:xfrm>
            <a:off x="707771" y="5406273"/>
            <a:ext cx="1128945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When</a:t>
            </a:r>
          </a:p>
          <a:p>
            <a:pPr marL="457200" lvl="1" indent="0">
              <a:buNone/>
            </a:pPr>
            <a:r>
              <a:rPr lang="en-US" altLang="zh-TW" kern="0" dirty="0"/>
              <a:t>– When will you perform the various tasks involved in the project?</a:t>
            </a:r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294985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2942456"/>
          </a:xfrm>
        </p:spPr>
        <p:txBody>
          <a:bodyPr/>
          <a:lstStyle/>
          <a:p>
            <a:r>
              <a:rPr lang="en" altLang="zh-TW" dirty="0"/>
              <a:t>Goal : </a:t>
            </a:r>
            <a:r>
              <a:rPr lang="en-US" altLang="zh-TW" dirty="0"/>
              <a:t>Some basic ways to use the computer as a tool during the different stages of the writing process.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Understand What the Computer Can–and Cannot–Do for You</a:t>
            </a:r>
          </a:p>
          <a:p>
            <a:pPr marL="457200" lvl="1" indent="0">
              <a:buNone/>
            </a:pPr>
            <a:r>
              <a:rPr lang="en-US" altLang="zh-TW" dirty="0"/>
              <a:t>– </a:t>
            </a:r>
            <a:r>
              <a:rPr lang="en" altLang="zh-TW" dirty="0"/>
              <a:t>Use the Computer When You’re just Getting Started on a Document</a:t>
            </a:r>
          </a:p>
          <a:p>
            <a:pPr marL="457200" lvl="1" indent="0">
              <a:buNone/>
            </a:pPr>
            <a:r>
              <a:rPr kumimoji="1" lang="en-US" altLang="zh-TW" dirty="0"/>
              <a:t>– Use the Computer When You‘re Revising</a:t>
            </a:r>
          </a:p>
          <a:p>
            <a:pPr marL="457200" lvl="1" indent="0">
              <a:buNone/>
            </a:pPr>
            <a:r>
              <a:rPr lang="en-US" altLang="zh-TW" dirty="0"/>
              <a:t>– Use Specialized Software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4</a:t>
            </a:fld>
            <a:endParaRPr lang="en-US" altLang="zh-Hant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0E31F924-127C-1F43-A472-C72992775142}"/>
              </a:ext>
            </a:extLst>
          </p:cNvPr>
          <p:cNvSpPr txBox="1">
            <a:spLocks/>
          </p:cNvSpPr>
          <p:nvPr/>
        </p:nvSpPr>
        <p:spPr bwMode="auto">
          <a:xfrm>
            <a:off x="584488" y="69273"/>
            <a:ext cx="1098625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Chapter 4: Using the Computer to Improve Your Writing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3138625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9696400" y="6309320"/>
            <a:ext cx="19050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52F945E-D5C1-424F-9578-A49C517127C5}" type="slidenum">
              <a:rPr kumimoji="0" lang="zh-Hant" altLang="en-US" smtClean="0">
                <a:solidFill>
                  <a:srgbClr val="000000"/>
                </a:solidFill>
                <a:latin typeface="Tahoma" pitchFamily="34" charset="0"/>
              </a:rPr>
              <a:pPr eaLnBrk="1" hangingPunct="1"/>
              <a:t>40</a:t>
            </a:fld>
            <a:endParaRPr kumimoji="0" lang="en-US" altLang="zh-Hant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7417" name="Rectangle 41"/>
          <p:cNvSpPr>
            <a:spLocks noChangeArrowheads="1"/>
          </p:cNvSpPr>
          <p:nvPr/>
        </p:nvSpPr>
        <p:spPr bwMode="auto">
          <a:xfrm>
            <a:off x="2025650" y="2060578"/>
            <a:ext cx="81359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altLang="zh-Hant" sz="2400" dirty="0"/>
          </a:p>
        </p:txBody>
      </p:sp>
      <p:sp>
        <p:nvSpPr>
          <p:cNvPr id="13" name="日期版面配置區 3"/>
          <p:cNvSpPr>
            <a:spLocks noGrp="1"/>
          </p:cNvSpPr>
          <p:nvPr>
            <p:ph type="dt" sz="quarter" idx="10"/>
          </p:nvPr>
        </p:nvSpPr>
        <p:spPr>
          <a:xfrm>
            <a:off x="609600" y="6356350"/>
            <a:ext cx="2540000" cy="457200"/>
          </a:xfrm>
        </p:spPr>
        <p:txBody>
          <a:bodyPr/>
          <a:lstStyle/>
          <a:p>
            <a:pPr>
              <a:defRPr/>
            </a:pPr>
            <a:r>
              <a:rPr lang="en-US" altLang="zh-Hant" dirty="0"/>
              <a:t>GIEE, NTU</a:t>
            </a:r>
            <a:endParaRPr lang="zh-Hant" altLang="zh-Hant" dirty="0"/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2025650" y="2053948"/>
            <a:ext cx="8135938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US" altLang="zh-Hant" sz="2400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FE4B93CF-E2F5-814D-BBCB-275669F490EA}"/>
              </a:ext>
            </a:extLst>
          </p:cNvPr>
          <p:cNvSpPr txBox="1">
            <a:spLocks/>
          </p:cNvSpPr>
          <p:nvPr/>
        </p:nvSpPr>
        <p:spPr>
          <a:xfrm>
            <a:off x="1271464" y="3212976"/>
            <a:ext cx="10769600" cy="5105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24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標楷體" pitchFamily="65" charset="-120"/>
              <a:buNone/>
            </a:pPr>
            <a:r>
              <a:rPr lang="en-US" altLang="zh-TW" sz="6600" kern="0" dirty="0"/>
              <a:t>Thank You For Listening</a:t>
            </a:r>
            <a:endParaRPr lang="zh-TW" altLang="en-US" sz="6600" kern="0" dirty="0"/>
          </a:p>
        </p:txBody>
      </p:sp>
    </p:spTree>
    <p:extLst>
      <p:ext uri="{BB962C8B-B14F-4D97-AF65-F5344CB8AC3E}">
        <p14:creationId xmlns:p14="http://schemas.microsoft.com/office/powerpoint/2010/main" val="49368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76200"/>
            <a:ext cx="11074959" cy="685800"/>
          </a:xfrm>
        </p:spPr>
        <p:txBody>
          <a:bodyPr/>
          <a:lstStyle/>
          <a:p>
            <a:pPr marL="457200" lvl="1" indent="0">
              <a:buNone/>
            </a:pPr>
            <a:r>
              <a:rPr lang="en" altLang="zh-TW" dirty="0"/>
              <a:t>Understand What the Computer Can–and Cannot–Do for You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5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Increase your writing productivity significantly</a:t>
            </a:r>
          </a:p>
          <a:p>
            <a:endParaRPr lang="en" altLang="zh-TW" kern="0" dirty="0"/>
          </a:p>
          <a:p>
            <a:r>
              <a:rPr lang="en" altLang="zh-TW" kern="0" dirty="0"/>
              <a:t>Eliminate misspellings and grammar mistakes</a:t>
            </a:r>
          </a:p>
          <a:p>
            <a:endParaRPr lang="en" altLang="zh-TW" kern="0" dirty="0"/>
          </a:p>
          <a:p>
            <a:r>
              <a:rPr lang="en" altLang="zh-TW" kern="0" dirty="0"/>
              <a:t>Produce professional-looking document in much less time </a:t>
            </a:r>
          </a:p>
          <a:p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9405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3593" y="76200"/>
            <a:ext cx="12457384" cy="685800"/>
          </a:xfrm>
        </p:spPr>
        <p:txBody>
          <a:bodyPr/>
          <a:lstStyle/>
          <a:p>
            <a:pPr marL="457200" lvl="1" indent="0">
              <a:buNone/>
            </a:pPr>
            <a:r>
              <a:rPr lang="en" altLang="zh-TW" sz="3200" dirty="0"/>
              <a:t>Use</a:t>
            </a:r>
            <a:r>
              <a:rPr lang="en" altLang="zh-TW" dirty="0"/>
              <a:t> the Computer When You’re just Getting Started on a Document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6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Text-moving function</a:t>
            </a:r>
          </a:p>
          <a:p>
            <a:endParaRPr lang="en" altLang="zh-TW" kern="0" dirty="0"/>
          </a:p>
          <a:p>
            <a:r>
              <a:rPr lang="en" altLang="zh-TW" kern="0" dirty="0"/>
              <a:t>Make copies easily for everyone</a:t>
            </a:r>
          </a:p>
          <a:p>
            <a:pPr marL="0" indent="0">
              <a:buNone/>
            </a:pPr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BFB3A2C-4858-B542-8198-8EFFDC0BDEAC}"/>
              </a:ext>
            </a:extLst>
          </p:cNvPr>
          <p:cNvSpPr txBox="1">
            <a:spLocks/>
          </p:cNvSpPr>
          <p:nvPr/>
        </p:nvSpPr>
        <p:spPr bwMode="auto">
          <a:xfrm>
            <a:off x="700336" y="2726060"/>
            <a:ext cx="10769600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Idea-generating techniques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Sketching</a:t>
            </a:r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    </a:t>
            </a:r>
            <a:endParaRPr lang="en" altLang="zh-TW" kern="0" dirty="0"/>
          </a:p>
        </p:txBody>
      </p:sp>
    </p:spTree>
    <p:extLst>
      <p:ext uri="{BB962C8B-B14F-4D97-AF65-F5344CB8AC3E}">
        <p14:creationId xmlns:p14="http://schemas.microsoft.com/office/powerpoint/2010/main" val="8848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E0E6F-0D02-CD47-B4AC-52A95DC6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3593" y="76200"/>
            <a:ext cx="12457384" cy="685800"/>
          </a:xfrm>
        </p:spPr>
        <p:txBody>
          <a:bodyPr/>
          <a:lstStyle/>
          <a:p>
            <a:pPr marL="457200" lvl="1" indent="0">
              <a:buNone/>
            </a:pPr>
            <a:r>
              <a:rPr lang="en" altLang="zh-TW" dirty="0"/>
              <a:t>Use the Computer When You’re Revising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7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E345A9F-0265-9B4E-BF91-A91CAA586F10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/>
              <a:t>Your writing is legible</a:t>
            </a:r>
          </a:p>
          <a:p>
            <a:endParaRPr lang="en" altLang="zh-TW" kern="0" dirty="0"/>
          </a:p>
          <a:p>
            <a:r>
              <a:rPr lang="en" altLang="zh-TW" kern="0" dirty="0"/>
              <a:t>Give you a more objective perspective on your work</a:t>
            </a:r>
          </a:p>
          <a:p>
            <a:pPr marL="0" indent="0">
              <a:buNone/>
            </a:pPr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9BFB3A2C-4858-B542-8198-8EFFDC0BDEAC}"/>
              </a:ext>
            </a:extLst>
          </p:cNvPr>
          <p:cNvSpPr txBox="1">
            <a:spLocks/>
          </p:cNvSpPr>
          <p:nvPr/>
        </p:nvSpPr>
        <p:spPr bwMode="auto">
          <a:xfrm>
            <a:off x="700336" y="2726060"/>
            <a:ext cx="10769600" cy="1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dirty="0"/>
              <a:t>Redline</a:t>
            </a:r>
          </a:p>
          <a:p>
            <a:pPr marL="457200" lvl="1" indent="0">
              <a:buNone/>
            </a:pPr>
            <a:r>
              <a:rPr lang="en-US" altLang="zh-TW" kern="0" dirty="0"/>
              <a:t>–  </a:t>
            </a:r>
            <a:r>
              <a:rPr lang="en" altLang="zh-TW" kern="0" dirty="0"/>
              <a:t>Make it easier to identify the revisions</a:t>
            </a:r>
          </a:p>
          <a:p>
            <a:pPr marL="457200" lvl="1" indent="0">
              <a:buFont typeface="Symbol" pitchFamily="18" charset="2"/>
              <a:buNone/>
            </a:pPr>
            <a:r>
              <a:rPr lang="en-US" altLang="zh-TW" kern="0" dirty="0"/>
              <a:t>    </a:t>
            </a:r>
            <a:endParaRPr lang="en" altLang="zh-TW" kern="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04F6F8-9BD8-4F48-A0A1-612F74CA9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928" y="2726060"/>
            <a:ext cx="4622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9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1B4C5-E7C1-43FF-A86B-ED12A45C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037C9E-6880-425F-BD51-65FD3D520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98953EF-304E-45D1-82DE-8EC49FAFB5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8</a:t>
            </a:fld>
            <a:endParaRPr lang="en-US" altLang="zh-Hant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3B22CBF-D219-FE49-92EB-38BA40CF06BE}"/>
              </a:ext>
            </a:extLst>
          </p:cNvPr>
          <p:cNvSpPr txBox="1">
            <a:spLocks/>
          </p:cNvSpPr>
          <p:nvPr/>
        </p:nvSpPr>
        <p:spPr bwMode="auto">
          <a:xfrm>
            <a:off x="711200" y="1052736"/>
            <a:ext cx="11289456" cy="57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標楷體" pitchFamily="65" charset="-120"/>
              <a:buChar char="․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55000"/>
              <a:buFont typeface="Symbol" pitchFamily="18" charset="2"/>
              <a:buChar char="¾"/>
              <a:defRPr kumimoji="1" sz="2000">
                <a:solidFill>
                  <a:srgbClr val="00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50000"/>
              <a:buFont typeface="Wingdings" pitchFamily="2" charset="2"/>
              <a:buChar char="n"/>
              <a:defRPr kumimoji="1" sz="1800">
                <a:solidFill>
                  <a:srgbClr val="0033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55000"/>
              <a:buFont typeface="Wingdings" pitchFamily="2" charset="2"/>
              <a:buChar char="n"/>
              <a:defRPr kumimoji="1" sz="2000">
                <a:solidFill>
                  <a:srgbClr val="99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4   : Using the Computer to Improve Your Writing</a:t>
            </a:r>
          </a:p>
          <a:p>
            <a:r>
              <a:rPr lang="en" altLang="zh-TW" kern="0" dirty="0"/>
              <a:t>Chapter 5   : Improving the Coherence of Your Writing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6   : Writing Better Paragraph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14 : Procedures and Manuals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15 : Formal Elements of Reports</a:t>
            </a:r>
          </a:p>
          <a:p>
            <a:r>
              <a:rPr lang="en" altLang="zh-TW" kern="0" dirty="0">
                <a:solidFill>
                  <a:schemeClr val="bg1">
                    <a:lumMod val="85000"/>
                  </a:schemeClr>
                </a:solidFill>
              </a:rPr>
              <a:t>Chapter 16 : Proposals</a:t>
            </a:r>
          </a:p>
          <a:p>
            <a:endParaRPr lang="en" altLang="zh-TW" kern="0" dirty="0"/>
          </a:p>
          <a:p>
            <a:pPr marL="0" indent="0">
              <a:buNone/>
            </a:pPr>
            <a:endParaRPr lang="en" altLang="zh-TW" kern="0" dirty="0"/>
          </a:p>
          <a:p>
            <a:pPr marL="457200" lvl="1" indent="0">
              <a:buFont typeface="Symbol" pitchFamily="18" charset="2"/>
              <a:buNone/>
            </a:pP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122825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34CFE9-989F-0E4A-9C91-2179EB925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990600"/>
            <a:ext cx="10769600" cy="2654424"/>
          </a:xfrm>
        </p:spPr>
        <p:txBody>
          <a:bodyPr/>
          <a:lstStyle/>
          <a:p>
            <a:r>
              <a:rPr lang="en" altLang="zh-TW" dirty="0"/>
              <a:t>Goal : Some techniques for leading readers where to begin and being better able to concentrate on the information.</a:t>
            </a:r>
            <a:endParaRPr lang="en-US" altLang="zh-TW" dirty="0"/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Write Informative Titles and Headings</a:t>
            </a:r>
          </a:p>
          <a:p>
            <a:pPr marL="457200" lvl="1" indent="0">
              <a:buNone/>
            </a:pPr>
            <a:r>
              <a:rPr lang="en-US" altLang="zh-TW" dirty="0"/>
              <a:t>– </a:t>
            </a:r>
            <a:r>
              <a:rPr lang="en" altLang="zh-TW" dirty="0"/>
              <a:t>Use Lists to Communicate Parallel Information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Use Introductions to Forecast Discussion</a:t>
            </a:r>
          </a:p>
          <a:p>
            <a:pPr marL="457200" lvl="1" indent="0">
              <a:buNone/>
            </a:pPr>
            <a:r>
              <a:rPr kumimoji="1" lang="en-US" altLang="zh-TW" dirty="0"/>
              <a:t>– </a:t>
            </a:r>
            <a:r>
              <a:rPr lang="en" altLang="zh-TW" dirty="0"/>
              <a:t>Use Conclusions to Complete Discussions</a:t>
            </a:r>
          </a:p>
          <a:p>
            <a:pPr marL="457200" lvl="1" indent="0">
              <a:buNone/>
            </a:pP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392505-841B-8A4D-8727-E10C84CF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Hant"/>
              <a:t>GIEE, NTU</a:t>
            </a:r>
            <a:endParaRPr lang="zh-Hant" altLang="zh-Hant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FC1E1-4113-9441-8BA8-3A37905C8E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007831-3536-4435-90C1-461D060F6A03}" type="slidenum">
              <a:rPr lang="zh-Hant" altLang="en-US" smtClean="0"/>
              <a:pPr>
                <a:defRPr/>
              </a:pPr>
              <a:t>9</a:t>
            </a:fld>
            <a:endParaRPr lang="en-US" altLang="zh-Hant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8E572F04-A955-8F46-ABDA-FE3859084F65}"/>
              </a:ext>
            </a:extLst>
          </p:cNvPr>
          <p:cNvSpPr txBox="1">
            <a:spLocks/>
          </p:cNvSpPr>
          <p:nvPr/>
        </p:nvSpPr>
        <p:spPr bwMode="auto">
          <a:xfrm>
            <a:off x="711200" y="76200"/>
            <a:ext cx="10668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en" altLang="zh-TW" dirty="0"/>
              <a:t>Chapter 5: Improving the Coherence of Your Writing</a:t>
            </a:r>
            <a:endParaRPr lang="zh-TW" altLang="en-US" kern="0" dirty="0"/>
          </a:p>
        </p:txBody>
      </p:sp>
    </p:spTree>
    <p:extLst>
      <p:ext uri="{BB962C8B-B14F-4D97-AF65-F5344CB8AC3E}">
        <p14:creationId xmlns:p14="http://schemas.microsoft.com/office/powerpoint/2010/main" val="4229235919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新細明體" pitchFamily="18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25570</TotalTime>
  <Words>2774</Words>
  <Application>Microsoft Macintosh PowerPoint</Application>
  <PresentationFormat>寬螢幕</PresentationFormat>
  <Paragraphs>469</Paragraphs>
  <Slides>40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標楷體</vt:lpstr>
      <vt:lpstr>Arial</vt:lpstr>
      <vt:lpstr>Symbol</vt:lpstr>
      <vt:lpstr>Tahoma</vt:lpstr>
      <vt:lpstr>Wingdings</vt:lpstr>
      <vt:lpstr>Blends</vt:lpstr>
      <vt:lpstr>1_Blends</vt:lpstr>
      <vt:lpstr>Writing in The Technical Fields (Ch.4~6 &amp; Ch.14~16)</vt:lpstr>
      <vt:lpstr>Outline</vt:lpstr>
      <vt:lpstr>Outline</vt:lpstr>
      <vt:lpstr>PowerPoint 簡報</vt:lpstr>
      <vt:lpstr>Understand What the Computer Can–and Cannot–Do for You</vt:lpstr>
      <vt:lpstr>Use the Computer When You’re just Getting Started on a Document</vt:lpstr>
      <vt:lpstr>Use the Computer When You’re Revising</vt:lpstr>
      <vt:lpstr>Outline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Chapter 6: Writing Better Paragraphs</vt:lpstr>
      <vt:lpstr>PowerPoint 簡報</vt:lpstr>
      <vt:lpstr>PowerPoint 簡報</vt:lpstr>
      <vt:lpstr>Emphasize the Coherence of the Paragraph</vt:lpstr>
      <vt:lpstr>Outline</vt:lpstr>
      <vt:lpstr>Chapter 14: Procedures and Manuals</vt:lpstr>
      <vt:lpstr>Emphasize Safety</vt:lpstr>
      <vt:lpstr>Orient the Reader</vt:lpstr>
      <vt:lpstr>Write Clear Instructions</vt:lpstr>
      <vt:lpstr>Design the Document for Easy Use In the Field</vt:lpstr>
      <vt:lpstr>Anticipate the Need for Updates</vt:lpstr>
      <vt:lpstr>Include Troubleshooting Tips</vt:lpstr>
      <vt:lpstr>Outline</vt:lpstr>
      <vt:lpstr>PowerPoint 簡報</vt:lpstr>
      <vt:lpstr>PowerPoint 簡報</vt:lpstr>
      <vt:lpstr>Title Page</vt:lpstr>
      <vt:lpstr>Table of Contents</vt:lpstr>
      <vt:lpstr>Abstract</vt:lpstr>
      <vt:lpstr>Executive Summary</vt:lpstr>
      <vt:lpstr>Appendices</vt:lpstr>
      <vt:lpstr>Outline</vt:lpstr>
      <vt:lpstr>PowerPoint 簡報</vt:lpstr>
      <vt:lpstr>Plan Before You Start Writing</vt:lpstr>
      <vt:lpstr>Show that You Understand the Readers’ Need</vt:lpstr>
      <vt:lpstr>Propose a Clear, Specific Technical Plan for the Project</vt:lpstr>
      <vt:lpstr>PowerPoint 簡報</vt:lpstr>
    </vt:vector>
  </TitlesOfParts>
  <Company>NTUEE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Pang-Yen Chou</dc:creator>
  <cp:lastModifiedBy>wang robert</cp:lastModifiedBy>
  <cp:revision>1596</cp:revision>
  <cp:lastPrinted>2013-02-20T05:37:24Z</cp:lastPrinted>
  <dcterms:created xsi:type="dcterms:W3CDTF">2010-05-04T15:31:14Z</dcterms:created>
  <dcterms:modified xsi:type="dcterms:W3CDTF">2020-08-02T17:09:47Z</dcterms:modified>
</cp:coreProperties>
</file>